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C3C8-9327-40CE-860B-51408E9823F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2A78-5D3B-45E0-BCBE-797480497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C3C8-9327-40CE-860B-51408E9823F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2A78-5D3B-45E0-BCBE-797480497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C3C8-9327-40CE-860B-51408E9823F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2A78-5D3B-45E0-BCBE-797480497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C3C8-9327-40CE-860B-51408E9823F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2A78-5D3B-45E0-BCBE-797480497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C3C8-9327-40CE-860B-51408E9823F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2A78-5D3B-45E0-BCBE-797480497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C3C8-9327-40CE-860B-51408E9823F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2A78-5D3B-45E0-BCBE-797480497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C3C8-9327-40CE-860B-51408E9823F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2A78-5D3B-45E0-BCBE-797480497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C3C8-9327-40CE-860B-51408E9823F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2A78-5D3B-45E0-BCBE-797480497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C3C8-9327-40CE-860B-51408E9823F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2A78-5D3B-45E0-BCBE-797480497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C3C8-9327-40CE-860B-51408E9823F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2A78-5D3B-45E0-BCBE-797480497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E5C3C8-9327-40CE-860B-51408E9823F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97C2A78-5D3B-45E0-BCBE-797480497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E5C3C8-9327-40CE-860B-51408E9823F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7C2A78-5D3B-45E0-BCBE-797480497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Отчёт о деятельности Молодёжного Парламента 2021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Наро-Фоминский</a:t>
            </a:r>
            <a:r>
              <a:rPr lang="ru-RU" dirty="0" smtClean="0"/>
              <a:t> г.о.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Кадровые Успехи </a:t>
            </a:r>
            <a:endParaRPr lang="ru-RU" dirty="0"/>
          </a:p>
        </p:txBody>
      </p:sp>
      <p:pic>
        <p:nvPicPr>
          <p:cNvPr id="4" name="Содержимое 3" descr="photo5425119431375304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956" t="34202" r="5118" b="40892"/>
          <a:stretch>
            <a:fillRect/>
          </a:stretch>
        </p:blipFill>
        <p:spPr>
          <a:xfrm>
            <a:off x="0" y="3833664"/>
            <a:ext cx="3808423" cy="3024336"/>
          </a:xfrm>
        </p:spPr>
      </p:pic>
      <p:pic>
        <p:nvPicPr>
          <p:cNvPr id="5" name="Рисунок 4" descr="e039b015-cdca-4b0a-abc8-caa9d5d21c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833664"/>
            <a:ext cx="3024336" cy="3024336"/>
          </a:xfrm>
          <a:prstGeom prst="rect">
            <a:avLst/>
          </a:prstGeom>
        </p:spPr>
      </p:pic>
      <p:pic>
        <p:nvPicPr>
          <p:cNvPr id="6" name="Рисунок 5" descr="f4dac574-dfc6-4ea9-84eb-055d95623f0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833664"/>
            <a:ext cx="3203848" cy="3024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62880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Каламаев</a:t>
            </a:r>
            <a:r>
              <a:rPr lang="ru-RU" sz="2400" dirty="0" smtClean="0"/>
              <a:t>  </a:t>
            </a:r>
            <a:r>
              <a:rPr lang="ru-RU" sz="2400" dirty="0" err="1" smtClean="0"/>
              <a:t>Азамат</a:t>
            </a:r>
            <a:r>
              <a:rPr lang="ru-RU" sz="2400" dirty="0" smtClean="0"/>
              <a:t> </a:t>
            </a:r>
            <a:r>
              <a:rPr lang="ru-RU" sz="2400" dirty="0" err="1" smtClean="0"/>
              <a:t>Исламович</a:t>
            </a:r>
            <a:r>
              <a:rPr lang="ru-RU" sz="2400" dirty="0" smtClean="0"/>
              <a:t> - Министерство Экономического Развития Р.Ф.</a:t>
            </a:r>
            <a:br>
              <a:rPr lang="ru-RU" sz="2400" dirty="0" smtClean="0"/>
            </a:br>
            <a:r>
              <a:rPr lang="ru-RU" sz="2400" dirty="0" smtClean="0"/>
              <a:t>Бородин Илья Дмитриевич – Главное управление социальных коммуникаций МО ,Правительства МО.</a:t>
            </a:r>
            <a:br>
              <a:rPr lang="ru-RU" sz="2400" dirty="0" smtClean="0"/>
            </a:br>
            <a:r>
              <a:rPr lang="ru-RU" sz="2400" dirty="0" smtClean="0"/>
              <a:t>Чеботарь </a:t>
            </a:r>
            <a:r>
              <a:rPr lang="ru-RU" sz="2400" dirty="0" err="1" smtClean="0"/>
              <a:t>Кэтэлина</a:t>
            </a:r>
            <a:r>
              <a:rPr lang="ru-RU" sz="2400" dirty="0" smtClean="0"/>
              <a:t> Витальевна- Московская Областная Дума.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255dad4-85c6-4b79-ab54-36cd7421e7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1261" y="2351468"/>
            <a:ext cx="3562739" cy="2373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Конкурсы, гранты, форумы. </a:t>
            </a:r>
            <a:endParaRPr lang="ru-RU" dirty="0"/>
          </a:p>
        </p:txBody>
      </p:sp>
      <p:pic>
        <p:nvPicPr>
          <p:cNvPr id="5" name="Рисунок 4" descr="23cf678e-1392-4b7b-a801-288c03c98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2348880"/>
            <a:ext cx="3531838" cy="2317769"/>
          </a:xfrm>
          <a:prstGeom prst="rect">
            <a:avLst/>
          </a:prstGeom>
        </p:spPr>
      </p:pic>
      <p:pic>
        <p:nvPicPr>
          <p:cNvPr id="7" name="Рисунок 6" descr="fd12e441-0afe-4b2b-bea5-4bf0f274361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348880"/>
            <a:ext cx="3531838" cy="2353087"/>
          </a:xfrm>
          <a:prstGeom prst="rect">
            <a:avLst/>
          </a:prstGeom>
        </p:spPr>
      </p:pic>
      <p:pic>
        <p:nvPicPr>
          <p:cNvPr id="9" name="Рисунок 8" descr="60fc348a-93be-4f72-ada5-bba87aa2d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8" y="4562364"/>
            <a:ext cx="3060848" cy="2295636"/>
          </a:xfrm>
          <a:prstGeom prst="rect">
            <a:avLst/>
          </a:prstGeom>
        </p:spPr>
      </p:pic>
      <p:pic>
        <p:nvPicPr>
          <p:cNvPr id="10" name="Рисунок 9" descr="b411b931-b5e0-4d00-9aa1-02ce9194cb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7" y="4553742"/>
            <a:ext cx="1728193" cy="2304258"/>
          </a:xfrm>
          <a:prstGeom prst="rect">
            <a:avLst/>
          </a:prstGeom>
        </p:spPr>
      </p:pic>
      <p:pic>
        <p:nvPicPr>
          <p:cNvPr id="4" name="Содержимое 3" descr="96b9eb7c-7313-45d1-8ccd-eda2adc73f5e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4211960" y="3744139"/>
            <a:ext cx="2304256" cy="3113862"/>
          </a:xfrm>
        </p:spPr>
      </p:pic>
      <p:sp>
        <p:nvSpPr>
          <p:cNvPr id="12" name="TextBox 11"/>
          <p:cNvSpPr txBox="1"/>
          <p:nvPr/>
        </p:nvSpPr>
        <p:spPr>
          <a:xfrm>
            <a:off x="0" y="1484784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 время работы члены м.п.  неоднократно становились победителями Губернаторских премий </a:t>
            </a:r>
            <a:br>
              <a:rPr lang="ru-RU" sz="1600" dirty="0" smtClean="0"/>
            </a:br>
            <a:r>
              <a:rPr lang="ru-RU" sz="1600" dirty="0" smtClean="0"/>
              <a:t>и различных </a:t>
            </a:r>
            <a:r>
              <a:rPr lang="ru-RU" sz="1600" dirty="0" err="1" smtClean="0"/>
              <a:t>грантовых</a:t>
            </a:r>
            <a:r>
              <a:rPr lang="ru-RU" sz="1600" dirty="0" smtClean="0"/>
              <a:t> федеральных конкурсов .</a:t>
            </a:r>
            <a:endParaRPr lang="ru-RU" sz="1600" dirty="0"/>
          </a:p>
        </p:txBody>
      </p:sp>
      <p:pic>
        <p:nvPicPr>
          <p:cNvPr id="8" name="Рисунок 7" descr="929c5214-9198-42b5-80a7-7682a07016d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4504913"/>
            <a:ext cx="3531838" cy="23530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Планы/ задачи на 2022 </a:t>
            </a:r>
            <a:endParaRPr lang="ru-RU" dirty="0"/>
          </a:p>
        </p:txBody>
      </p:sp>
      <p:pic>
        <p:nvPicPr>
          <p:cNvPr id="4" name="Содержимое 3" descr="IMG_3527-1-1110x740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1168" y="4437112"/>
            <a:ext cx="3739344" cy="2420888"/>
          </a:xfrm>
        </p:spPr>
      </p:pic>
      <p:pic>
        <p:nvPicPr>
          <p:cNvPr id="5" name="Рисунок 4" descr="vyb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63826"/>
            <a:ext cx="3596881" cy="2394174"/>
          </a:xfrm>
          <a:prstGeom prst="rect">
            <a:avLst/>
          </a:prstGeom>
        </p:spPr>
      </p:pic>
      <p:pic>
        <p:nvPicPr>
          <p:cNvPr id="6" name="Рисунок 5" descr="_Aktivnoe_dolgoletie_logotip_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160339"/>
            <a:ext cx="2697661" cy="2697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556792"/>
            <a:ext cx="7812360" cy="274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Помощь в проведении Выборов 2022.</a:t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smtClean="0"/>
              <a:t>Включение </a:t>
            </a:r>
            <a:r>
              <a:rPr lang="ru-RU" sz="2800" dirty="0" smtClean="0"/>
              <a:t>в работу с Губернаторской программой «Активное Долголетие».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 останавливаться на достигнутом.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Молодёжный Парламент 2021</a:t>
            </a:r>
            <a:endParaRPr lang="ru-RU" dirty="0"/>
          </a:p>
        </p:txBody>
      </p:sp>
      <p:pic>
        <p:nvPicPr>
          <p:cNvPr id="4" name="Содержимое 3" descr="695f2b51-2e54-4027-b64f-d186b179ebf0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55003"/>
            <a:ext cx="8229600" cy="4602997"/>
          </a:xfrm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Было сформировано 2 списка – основной  и запасной, выбран председатель и заместители, созданы рабочие группы по интересам.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нас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Молодёжный парламент </a:t>
            </a:r>
            <a:r>
              <a:rPr lang="ru-RU" dirty="0" err="1" smtClean="0"/>
              <a:t>Наро-Фоминского</a:t>
            </a:r>
            <a:r>
              <a:rPr lang="ru-RU" dirty="0" smtClean="0"/>
              <a:t> г.о. насчитывает 20 молодых людей, связанных одной общей целью - Сделать жизнь округа лучше.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За прошедший год члены М.П. из разных территориальных управлений провели более 50 мероприятий на территории округа.  Основная часть мероприятий проходила совместно с «Молодой Гвардией Единой России».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Заседания М.П.</a:t>
            </a:r>
            <a:endParaRPr lang="ru-RU" dirty="0"/>
          </a:p>
        </p:txBody>
      </p:sp>
      <p:pic>
        <p:nvPicPr>
          <p:cNvPr id="6" name="Содержимое 5" descr="photo5425119431375304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386" b="25716"/>
          <a:stretch>
            <a:fillRect/>
          </a:stretch>
        </p:blipFill>
        <p:spPr>
          <a:xfrm>
            <a:off x="539552" y="2638758"/>
            <a:ext cx="3024336" cy="3670562"/>
          </a:xfrm>
        </p:spPr>
      </p:pic>
      <p:pic>
        <p:nvPicPr>
          <p:cNvPr id="7" name="Рисунок 6" descr="photo5425119431375304760.jpg"/>
          <p:cNvPicPr>
            <a:picLocks noChangeAspect="1"/>
          </p:cNvPicPr>
          <p:nvPr/>
        </p:nvPicPr>
        <p:blipFill>
          <a:blip r:embed="rId3" cstate="print"/>
          <a:srcRect t="18500" b="36350"/>
          <a:stretch>
            <a:fillRect/>
          </a:stretch>
        </p:blipFill>
        <p:spPr>
          <a:xfrm>
            <a:off x="5154587" y="2636912"/>
            <a:ext cx="3521869" cy="3672408"/>
          </a:xfrm>
          <a:prstGeom prst="rect">
            <a:avLst/>
          </a:prstGeom>
        </p:spPr>
      </p:pic>
      <p:pic>
        <p:nvPicPr>
          <p:cNvPr id="8" name="Рисунок 7" descr="n9mfUzL-v8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636912"/>
            <a:ext cx="1687066" cy="3749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34076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 Очные встречи и конференции </a:t>
            </a:r>
            <a:r>
              <a:rPr lang="ru-RU" sz="3200" dirty="0" err="1" smtClean="0"/>
              <a:t>Онлайн</a:t>
            </a:r>
            <a:r>
              <a:rPr lang="ru-RU" sz="3200" dirty="0" smtClean="0"/>
              <a:t> )</a:t>
            </a:r>
            <a:br>
              <a:rPr lang="ru-RU" sz="3200" dirty="0" smtClean="0"/>
            </a:br>
            <a:r>
              <a:rPr lang="ru-RU" sz="3200" dirty="0" smtClean="0"/>
              <a:t>  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депутатским корпусом </a:t>
            </a:r>
            <a:endParaRPr lang="ru-RU" dirty="0"/>
          </a:p>
        </p:txBody>
      </p:sp>
      <p:pic>
        <p:nvPicPr>
          <p:cNvPr id="4" name="Содержимое 3" descr="photo54251194313753047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4042"/>
          <a:stretch>
            <a:fillRect/>
          </a:stretch>
        </p:blipFill>
        <p:spPr>
          <a:xfrm>
            <a:off x="0" y="3068960"/>
            <a:ext cx="3496359" cy="2376264"/>
          </a:xfrm>
        </p:spPr>
      </p:pic>
      <p:sp>
        <p:nvSpPr>
          <p:cNvPr id="7" name="TextBox 6"/>
          <p:cNvSpPr txBox="1"/>
          <p:nvPr/>
        </p:nvSpPr>
        <p:spPr>
          <a:xfrm>
            <a:off x="611560" y="1844824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Совместные приёмы граждан.</a:t>
            </a:r>
            <a:br>
              <a:rPr lang="ru-RU" sz="3200" dirty="0" smtClean="0"/>
            </a:br>
            <a:r>
              <a:rPr lang="ru-RU" sz="3200" dirty="0" smtClean="0"/>
              <a:t>Встречи и совместные мероприятия.</a:t>
            </a:r>
            <a:endParaRPr lang="ru-RU" sz="3200" dirty="0"/>
          </a:p>
        </p:txBody>
      </p:sp>
      <p:pic>
        <p:nvPicPr>
          <p:cNvPr id="13" name="Рисунок 12" descr="photo5425119431375304751.jpg"/>
          <p:cNvPicPr>
            <a:picLocks noChangeAspect="1"/>
          </p:cNvPicPr>
          <p:nvPr/>
        </p:nvPicPr>
        <p:blipFill>
          <a:blip r:embed="rId3" cstate="print"/>
          <a:srcRect t="19550" b="37400"/>
          <a:stretch>
            <a:fillRect/>
          </a:stretch>
        </p:blipFill>
        <p:spPr>
          <a:xfrm>
            <a:off x="5868144" y="3905672"/>
            <a:ext cx="3311426" cy="2952328"/>
          </a:xfrm>
          <a:prstGeom prst="rect">
            <a:avLst/>
          </a:prstGeom>
        </p:spPr>
      </p:pic>
      <p:pic>
        <p:nvPicPr>
          <p:cNvPr id="6" name="Рисунок 5" descr="photo5425119431375304766.jpg"/>
          <p:cNvPicPr>
            <a:picLocks noChangeAspect="1"/>
          </p:cNvPicPr>
          <p:nvPr/>
        </p:nvPicPr>
        <p:blipFill>
          <a:blip r:embed="rId4" cstate="print"/>
          <a:srcRect t="18900" b="45401"/>
          <a:stretch>
            <a:fillRect/>
          </a:stretch>
        </p:blipFill>
        <p:spPr>
          <a:xfrm>
            <a:off x="2987824" y="3068960"/>
            <a:ext cx="3166467" cy="2376264"/>
          </a:xfrm>
          <a:prstGeom prst="rect">
            <a:avLst/>
          </a:prstGeom>
        </p:spPr>
      </p:pic>
      <p:pic>
        <p:nvPicPr>
          <p:cNvPr id="5" name="Рисунок 4" descr="photo5425119431375304769.jpg"/>
          <p:cNvPicPr>
            <a:picLocks noChangeAspect="1"/>
          </p:cNvPicPr>
          <p:nvPr/>
        </p:nvPicPr>
        <p:blipFill>
          <a:blip r:embed="rId5" cstate="print"/>
          <a:srcRect t="17450" b="47900"/>
          <a:stretch>
            <a:fillRect/>
          </a:stretch>
        </p:blipFill>
        <p:spPr>
          <a:xfrm>
            <a:off x="6014045" y="3068960"/>
            <a:ext cx="3166467" cy="2376264"/>
          </a:xfrm>
          <a:prstGeom prst="rect">
            <a:avLst/>
          </a:prstGeom>
        </p:spPr>
      </p:pic>
      <p:pic>
        <p:nvPicPr>
          <p:cNvPr id="8" name="Рисунок 7" descr="photo5425119431375304752.jpg"/>
          <p:cNvPicPr>
            <a:picLocks noChangeAspect="1"/>
          </p:cNvPicPr>
          <p:nvPr/>
        </p:nvPicPr>
        <p:blipFill>
          <a:blip r:embed="rId6" cstate="print"/>
          <a:srcRect t="32549" b="41600"/>
          <a:stretch>
            <a:fillRect/>
          </a:stretch>
        </p:blipFill>
        <p:spPr>
          <a:xfrm>
            <a:off x="-36512" y="5112568"/>
            <a:ext cx="3166467" cy="1772816"/>
          </a:xfrm>
          <a:prstGeom prst="rect">
            <a:avLst/>
          </a:prstGeom>
        </p:spPr>
      </p:pic>
      <p:pic>
        <p:nvPicPr>
          <p:cNvPr id="14" name="Рисунок 13" descr="photo54251194313753047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5013176"/>
            <a:ext cx="3024336" cy="20469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мероприятия</a:t>
            </a:r>
            <a:endParaRPr lang="ru-RU" dirty="0"/>
          </a:p>
        </p:txBody>
      </p:sp>
      <p:pic>
        <p:nvPicPr>
          <p:cNvPr id="4" name="Содержимое 3" descr="photo5425119431375304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903" b="47696"/>
          <a:stretch>
            <a:fillRect/>
          </a:stretch>
        </p:blipFill>
        <p:spPr>
          <a:xfrm>
            <a:off x="6174416" y="4581128"/>
            <a:ext cx="2969584" cy="2276872"/>
          </a:xfrm>
        </p:spPr>
      </p:pic>
      <p:pic>
        <p:nvPicPr>
          <p:cNvPr id="5" name="Рисунок 4" descr="photo5425119431375304756.jpg"/>
          <p:cNvPicPr>
            <a:picLocks noChangeAspect="1"/>
          </p:cNvPicPr>
          <p:nvPr/>
        </p:nvPicPr>
        <p:blipFill>
          <a:blip r:embed="rId3" cstate="print"/>
          <a:srcRect t="22224" b="44176"/>
          <a:stretch>
            <a:fillRect/>
          </a:stretch>
        </p:blipFill>
        <p:spPr>
          <a:xfrm>
            <a:off x="6228185" y="2393686"/>
            <a:ext cx="2915816" cy="2121855"/>
          </a:xfrm>
          <a:prstGeom prst="rect">
            <a:avLst/>
          </a:prstGeom>
        </p:spPr>
      </p:pic>
      <p:pic>
        <p:nvPicPr>
          <p:cNvPr id="6" name="Рисунок 5" descr="photo5425119431375304755.jpg"/>
          <p:cNvPicPr>
            <a:picLocks noChangeAspect="1"/>
          </p:cNvPicPr>
          <p:nvPr/>
        </p:nvPicPr>
        <p:blipFill>
          <a:blip r:embed="rId4" cstate="print"/>
          <a:srcRect t="22137" b="44263"/>
          <a:stretch>
            <a:fillRect/>
          </a:stretch>
        </p:blipFill>
        <p:spPr>
          <a:xfrm>
            <a:off x="0" y="2348880"/>
            <a:ext cx="2952328" cy="2148426"/>
          </a:xfrm>
          <a:prstGeom prst="rect">
            <a:avLst/>
          </a:prstGeom>
        </p:spPr>
      </p:pic>
      <p:pic>
        <p:nvPicPr>
          <p:cNvPr id="7" name="Рисунок 6" descr="photo5425119431375304754.jpg"/>
          <p:cNvPicPr>
            <a:picLocks noChangeAspect="1"/>
          </p:cNvPicPr>
          <p:nvPr/>
        </p:nvPicPr>
        <p:blipFill>
          <a:blip r:embed="rId5" cstate="print"/>
          <a:srcRect t="17850" b="47501"/>
          <a:stretch>
            <a:fillRect/>
          </a:stretch>
        </p:blipFill>
        <p:spPr>
          <a:xfrm>
            <a:off x="0" y="4642436"/>
            <a:ext cx="2952328" cy="2215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62880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поддержке депутатов МОД и депутатов  с. д. Наро-фоминского г.о.</a:t>
            </a:r>
            <a:endParaRPr lang="ru-RU" sz="2000" dirty="0"/>
          </a:p>
        </p:txBody>
      </p:sp>
      <p:pic>
        <p:nvPicPr>
          <p:cNvPr id="9" name="Рисунок 8" descr="photo5425119431375304761.jpg"/>
          <p:cNvPicPr>
            <a:picLocks noChangeAspect="1"/>
          </p:cNvPicPr>
          <p:nvPr/>
        </p:nvPicPr>
        <p:blipFill>
          <a:blip r:embed="rId6" cstate="print"/>
          <a:srcRect t="27299" b="40550"/>
          <a:stretch>
            <a:fillRect/>
          </a:stretch>
        </p:blipFill>
        <p:spPr>
          <a:xfrm>
            <a:off x="2987824" y="4653136"/>
            <a:ext cx="3166467" cy="2204864"/>
          </a:xfrm>
          <a:prstGeom prst="rect">
            <a:avLst/>
          </a:prstGeom>
        </p:spPr>
      </p:pic>
      <p:pic>
        <p:nvPicPr>
          <p:cNvPr id="10" name="Рисунок 9" descr="photo5425119431375304762.jpg"/>
          <p:cNvPicPr>
            <a:picLocks noChangeAspect="1"/>
          </p:cNvPicPr>
          <p:nvPr/>
        </p:nvPicPr>
        <p:blipFill>
          <a:blip r:embed="rId7" cstate="print"/>
          <a:srcRect t="24817" b="40912"/>
          <a:stretch>
            <a:fillRect/>
          </a:stretch>
        </p:blipFill>
        <p:spPr>
          <a:xfrm>
            <a:off x="2987824" y="2348880"/>
            <a:ext cx="3166467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Волонтёрство</a:t>
            </a:r>
            <a:r>
              <a:rPr lang="ru-RU" dirty="0" smtClean="0"/>
              <a:t> и другое</a:t>
            </a:r>
            <a:endParaRPr lang="ru-RU" dirty="0"/>
          </a:p>
        </p:txBody>
      </p:sp>
      <p:pic>
        <p:nvPicPr>
          <p:cNvPr id="4" name="Содержимое 3" descr="photo54251194313753047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192" b="51789"/>
          <a:stretch>
            <a:fillRect/>
          </a:stretch>
        </p:blipFill>
        <p:spPr>
          <a:xfrm>
            <a:off x="1259632" y="2636912"/>
            <a:ext cx="3444214" cy="2090079"/>
          </a:xfrm>
        </p:spPr>
      </p:pic>
      <p:pic>
        <p:nvPicPr>
          <p:cNvPr id="6" name="Рисунок 5" descr="photo5425119431375304763.jpg"/>
          <p:cNvPicPr>
            <a:picLocks noChangeAspect="1"/>
          </p:cNvPicPr>
          <p:nvPr/>
        </p:nvPicPr>
        <p:blipFill>
          <a:blip r:embed="rId3" cstate="print"/>
          <a:srcRect t="19550" b="48950"/>
          <a:stretch>
            <a:fillRect/>
          </a:stretch>
        </p:blipFill>
        <p:spPr>
          <a:xfrm>
            <a:off x="1259632" y="4697760"/>
            <a:ext cx="3166467" cy="2160240"/>
          </a:xfrm>
          <a:prstGeom prst="rect">
            <a:avLst/>
          </a:prstGeom>
        </p:spPr>
      </p:pic>
      <p:pic>
        <p:nvPicPr>
          <p:cNvPr id="8" name="Рисунок 7" descr="photo5425119431375304768.jpg"/>
          <p:cNvPicPr>
            <a:picLocks noChangeAspect="1"/>
          </p:cNvPicPr>
          <p:nvPr/>
        </p:nvPicPr>
        <p:blipFill>
          <a:blip r:embed="rId4" cstate="print"/>
          <a:srcRect t="39500" b="30050"/>
          <a:stretch>
            <a:fillRect/>
          </a:stretch>
        </p:blipFill>
        <p:spPr>
          <a:xfrm>
            <a:off x="4427984" y="4581128"/>
            <a:ext cx="3526507" cy="2325672"/>
          </a:xfrm>
          <a:prstGeom prst="rect">
            <a:avLst/>
          </a:prstGeom>
        </p:spPr>
      </p:pic>
      <p:pic>
        <p:nvPicPr>
          <p:cNvPr id="7" name="Рисунок 6" descr="0b93e0bc-d62a-4f3f-8818-e3a547f030a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636912"/>
            <a:ext cx="3528391" cy="2088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177281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Помощь врачам</a:t>
            </a:r>
            <a:r>
              <a:rPr lang="ru-RU" sz="2400" dirty="0"/>
              <a:t>,</a:t>
            </a:r>
            <a:r>
              <a:rPr lang="ru-RU" sz="2400" dirty="0" smtClean="0"/>
              <a:t> благоустройство территорий, проведение мероприятий, в том числе экологических.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Рекорда России </a:t>
            </a:r>
            <a:endParaRPr lang="ru-RU" dirty="0"/>
          </a:p>
        </p:txBody>
      </p:sp>
      <p:pic>
        <p:nvPicPr>
          <p:cNvPr id="4" name="Содержимое 3" descr="img_5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022" y="1774825"/>
            <a:ext cx="8223956" cy="46259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Ветеранами ВОВ</a:t>
            </a:r>
            <a:endParaRPr lang="ru-RU" dirty="0"/>
          </a:p>
        </p:txBody>
      </p:sp>
      <p:pic>
        <p:nvPicPr>
          <p:cNvPr id="8" name="Рисунок 7" descr="DSC_0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10952" y="3303240"/>
            <a:ext cx="4265712" cy="2843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162880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Поздравление Ветеранов  с днём рождения и основными праздниками. Помощь по обращениям.</a:t>
            </a:r>
            <a:endParaRPr lang="ru-RU" sz="2400" dirty="0"/>
          </a:p>
        </p:txBody>
      </p:sp>
      <p:pic>
        <p:nvPicPr>
          <p:cNvPr id="11" name="Содержимое 10" descr="efcb1639-5acb-43a1-a5fc-f1fd39e83f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2551893"/>
            <a:ext cx="4680519" cy="4306107"/>
          </a:xfrm>
        </p:spPr>
      </p:pic>
      <p:pic>
        <p:nvPicPr>
          <p:cNvPr id="10" name="Рисунок 9" descr="DSC_0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11543" y="3225544"/>
            <a:ext cx="4293096" cy="297181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334</TotalTime>
  <Words>156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Модульная</vt:lpstr>
      <vt:lpstr>Отчёт о деятельности Молодёжного Парламента 2021</vt:lpstr>
      <vt:lpstr>Молодёжный Парламент 2021</vt:lpstr>
      <vt:lpstr>О нас </vt:lpstr>
      <vt:lpstr>Заседания М.П.</vt:lpstr>
      <vt:lpstr>Работа с депутатским корпусом </vt:lpstr>
      <vt:lpstr>Спортивные мероприятия</vt:lpstr>
      <vt:lpstr>Волонтёрство и другое</vt:lpstr>
      <vt:lpstr>Установка Рекорда России </vt:lpstr>
      <vt:lpstr>Работа с Ветеранами ВОВ</vt:lpstr>
      <vt:lpstr>Кадровые Успехи </vt:lpstr>
      <vt:lpstr>Конкурсы, гранты, форумы. </vt:lpstr>
      <vt:lpstr>Планы/ задачи на 2022 </vt:lpstr>
    </vt:vector>
  </TitlesOfParts>
  <Company>SONY-PC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 Балев</dc:creator>
  <cp:lastModifiedBy>Егор Балев</cp:lastModifiedBy>
  <cp:revision>28</cp:revision>
  <dcterms:created xsi:type="dcterms:W3CDTF">2022-01-20T08:06:11Z</dcterms:created>
  <dcterms:modified xsi:type="dcterms:W3CDTF">2022-01-24T13:18:29Z</dcterms:modified>
</cp:coreProperties>
</file>