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7" r:id="rId4"/>
    <p:sldId id="286" r:id="rId5"/>
    <p:sldId id="298" r:id="rId6"/>
    <p:sldId id="280" r:id="rId7"/>
    <p:sldId id="281" r:id="rId8"/>
    <p:sldId id="282" r:id="rId9"/>
    <p:sldId id="283" r:id="rId10"/>
    <p:sldId id="291" r:id="rId11"/>
    <p:sldId id="292" r:id="rId12"/>
    <p:sldId id="293" r:id="rId13"/>
    <p:sldId id="294" r:id="rId14"/>
    <p:sldId id="288" r:id="rId15"/>
    <p:sldId id="295" r:id="rId16"/>
    <p:sldId id="299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00A"/>
    <a:srgbClr val="215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C82CC816-5F86-42BD-B4D4-7F55785A6B9C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CA1D6AA-FF65-4D39-AE28-586019F5A6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3848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44D9F9A-6416-4CAD-887B-59780CC3E994}" type="datetimeFigureOut">
              <a:rPr lang="ru-RU" smtClean="0"/>
              <a:t>14.02.2022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BD8C8CF7-CA1C-4826-8FCC-241D90DD8F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559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C8CF7-CA1C-4826-8FCC-241D90DD8FC2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C8CF7-CA1C-4826-8FCC-241D90DD8FC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3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C8CF7-CA1C-4826-8FCC-241D90DD8F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63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C8CF7-CA1C-4826-8FCC-241D90DD8F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27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C8CF7-CA1C-4826-8FCC-241D90DD8F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65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2844-5C7C-40B6-9933-6155F691B5BA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28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067-447C-4926-AB28-6EFDE597AE5A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2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6C81-56D5-43DF-8FD0-569F9EF57B46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11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283F-8AC0-45BF-B950-88624A163D25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88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612F-6D70-42B0-B2DB-D06BB56AC2C8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08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A3C-1B9D-4D0E-A34C-582C8FF2BE4E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0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B406-18C5-482F-BDE6-1AF20285BAD7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63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9942-5A59-4D2A-BB57-DC49ED3A295C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6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6D67-0685-4882-8176-A97F038960D9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7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CC56-91AE-4177-8A82-0EFA17D8A2F1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177E-FDFB-4DF9-87D4-B081497078D3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1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C1A8-B72F-40B1-9746-6FC22309A98D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1B24-1D1F-4431-8C6A-EF6C099EE331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92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A84B-F30B-409F-8CC9-5D65DDC6145F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5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B9C8-8C7E-4623-8BBA-6EC99472E811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39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21FB-E571-42FE-906D-0086DB68305F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36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A4BA-344D-426E-ABEF-4EE4AAA904B8}" type="datetime1">
              <a:rPr lang="ru-RU" smtClean="0"/>
              <a:t>14.02.2022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B220B-CBF9-49EB-96E0-7DCA8F44C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69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586" y="6318449"/>
            <a:ext cx="9522327" cy="448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Ежегодный </a:t>
            </a: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</a:t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 палаты</a:t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Наро-Фоминского городского округа</a:t>
            </a:r>
            <a:r>
              <a:rPr lang="en-US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овету Депутатов</a:t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Наро-Фоминского городского округа</a:t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15.02.2021г</a:t>
            </a:r>
            <a:r>
              <a:rPr lang="ru-RU" sz="2000" b="1" dirty="0">
                <a:solidFill>
                  <a:srgbClr val="193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976" y="235616"/>
            <a:ext cx="3081528" cy="1051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1" descr="Z:\2018\Поздравления\Герб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1" y="24796"/>
            <a:ext cx="1168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49" y="13401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13" y="103323"/>
            <a:ext cx="8596668" cy="507101"/>
          </a:xfrm>
        </p:spPr>
        <p:txBody>
          <a:bodyPr>
            <a:normAutofit fontScale="90000"/>
          </a:bodyPr>
          <a:lstStyle/>
          <a:p>
            <a:pPr marL="571500" indent="-571500" algn="ctr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09" y="960930"/>
            <a:ext cx="11312665" cy="5696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10</a:t>
            </a:fld>
            <a:endParaRPr lang="ru-RU" dirty="0"/>
          </a:p>
        </p:txBody>
      </p:sp>
      <p:pic>
        <p:nvPicPr>
          <p:cNvPr id="5122" name="Picture 2" descr="C:\Users\User\AppData\Local\Temp\Rar$DIa0.914\WhatsApp Image 2021-04-01 at 17.46.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0" y="2891695"/>
            <a:ext cx="3350579" cy="1965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0.691\WhatsApp Image 2021-04-02 at 15.22.15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0" y="680615"/>
            <a:ext cx="3350579" cy="2147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AppData\Local\Temp\Rar$DIa0.584\WhatsApp Image 2021-04-24 at 10.36.5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2891695"/>
            <a:ext cx="3649395" cy="1965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AppData\Local\Temp\Rar$DIa1.958\WhatsApp Image 2021-04-28 at 20.31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55" y="686304"/>
            <a:ext cx="3734991" cy="214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AppData\Local\Temp\Rar$DIa0.402\221374766_1451171271915066_483352904933237332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0" y="4921101"/>
            <a:ext cx="3350579" cy="18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AppData\Local\Temp\Rar$DIa0.091\WhatsApp Image 2021-08-10 at 22.45.16 (3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56" y="2891695"/>
            <a:ext cx="3726590" cy="2041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AppData\Local\Temp\Rar$DIa0.548\WhatsApp Image 2021-06-02 at 10.04.36 (2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686408"/>
            <a:ext cx="3657752" cy="2141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AppData\Local\Temp\Rar$DIa0.301\WhatsApp Image 2021-05-29 at 11.11.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921102"/>
            <a:ext cx="3579727" cy="185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AppData\Local\Temp\Rar$DIa0.182\WhatsApp Image 2021-04-20 at 15.01.35 (1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34" y="4966084"/>
            <a:ext cx="3664245" cy="1780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011" y="-14719"/>
            <a:ext cx="9494354" cy="1820708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БЕЗОПАСНЫЕ КАЧЕСТВЕННЫЕ ДОРОГИ; КОМПЛЕКСНЫЙ ПЛАН МОДЕРНИЗАЦИИ И РАСШИРЕНИЯ МАГИСТРАЛЬНОЙ ИНФРАСТРУКТУРЫ</a:t>
            </a:r>
            <a:r>
              <a:rPr lang="ru-RU" sz="24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659608" cy="4523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11</a:t>
            </a:fld>
            <a:endParaRPr lang="ru-RU" dirty="0"/>
          </a:p>
        </p:txBody>
      </p:sp>
      <p:pic>
        <p:nvPicPr>
          <p:cNvPr id="6146" name="Picture 2" descr="C:\Users\User\AppData\Local\Temp\Rar$DIa0.140\_DSC2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" y="1221469"/>
            <a:ext cx="3614891" cy="232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Temp\Rar$DIa0.471\9128b2cea80fb211a6037f1ed64446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9" y="3743996"/>
            <a:ext cx="3570947" cy="29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Temp\Rar$DIa0.952\WhatsApp Image 2021-04-02 at 15.22.15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" y="3746227"/>
            <a:ext cx="3544681" cy="2922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AppData\Local\Temp\Rar$DIa0.242\61bYZxUPbB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8" y="1221470"/>
            <a:ext cx="3418389" cy="2325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AppData\Local\Temp\Rar$DIa0.965\WhatsApp Image 2021-02-08 at 13.15.24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93" y="3728011"/>
            <a:ext cx="4181682" cy="2940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037"/>
            <a:ext cx="8596668" cy="582627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 И ГОРОДСКАЯ СРЕДА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17296"/>
            <a:ext cx="10489675" cy="57777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12</a:t>
            </a:fld>
            <a:endParaRPr lang="ru-RU" dirty="0"/>
          </a:p>
        </p:txBody>
      </p:sp>
      <p:pic>
        <p:nvPicPr>
          <p:cNvPr id="7170" name="Picture 2" descr="C:\Users\User\AppData\Local\Temp\Rar$DIa0.120\WhatsApp Image 2021-04-01 at 16.59.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89" y="3863418"/>
            <a:ext cx="4229791" cy="2994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AppData\Local\Temp\Rar$DIa0.481\20210517_161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8" y="817296"/>
            <a:ext cx="3357284" cy="289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AppData\Local\Temp\Rar$DIa0.159\Ggl1AgMFr8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888528"/>
            <a:ext cx="4229791" cy="2826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User\AppData\Local\Temp\Rar$DIa0.419\WhatsApp Image 2021-12-07 at 13.53.3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40" y="849664"/>
            <a:ext cx="3818029" cy="2865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AppData\Local\Temp\Rar$DIa0.782\WhatsApp Image 2021-03-04 at 11.29.1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8" y="3846714"/>
            <a:ext cx="3357284" cy="2879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AppData\Local\Temp\Rar$DIa1.717\WhatsApp Image 2021-05-14 at 15.11.0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35" y="3863418"/>
            <a:ext cx="3825734" cy="286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9182" y="0"/>
            <a:ext cx="10627239" cy="1238081"/>
          </a:xfrm>
        </p:spPr>
        <p:txBody>
          <a:bodyPr>
            <a:noAutofit/>
          </a:bodyPr>
          <a:lstStyle/>
          <a:p>
            <a:pPr marL="342900" indent="-342900" algn="ctr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МАЛОЕ И СРЕДНЕЕ </a:t>
            </a: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ПРЕДПРИНИМАТЕЛЬСТВО; 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ЭКОНОМИКА; ПРОИЗВОДИТЕЛЬ­НОСТЬ ТРУДА</a:t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КООПЕРАЦИЯ И ЭКСПОРТ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6106"/>
            <a:ext cx="10724344" cy="5356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220B-CBF9-49EB-96E0-7DCA8F44C0E9}" type="slidenum">
              <a:rPr lang="ru-RU" smtClean="0"/>
              <a:t>13</a:t>
            </a:fld>
            <a:endParaRPr lang="ru-RU" dirty="0"/>
          </a:p>
        </p:txBody>
      </p:sp>
      <p:pic>
        <p:nvPicPr>
          <p:cNvPr id="8194" name="Picture 2" descr="C:\Users\User\AppData\Local\Temp\Rar$DIa0.458\WhatsApp Image 2021-01-28 at 12.50.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15" y="2844350"/>
            <a:ext cx="3634516" cy="1805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AppData\Local\Temp\Rar$DIa0.820\WhatsApp Image 2021-02-12 at 21.57.4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92" y="1138274"/>
            <a:ext cx="3597648" cy="191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AppData\Local\Temp\Rar$DIa0.154\IMG-20210326-WA004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" y="1138274"/>
            <a:ext cx="3650453" cy="1602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AppData\Local\Temp\Rar$DIa0.366\261360468_4535467946540541_821157308083427777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51" y="1138274"/>
            <a:ext cx="3476243" cy="155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AppData\Local\Temp\Rar$DIa0.473\WhatsApp Image 2021-05-19 at 17.33.58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" y="2844349"/>
            <a:ext cx="3678661" cy="1866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User\AppData\Local\Temp\Rar$DIa0.534\WhatsApp Image 2021-04-02 at 15.22.38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92" y="3326126"/>
            <a:ext cx="3752584" cy="3442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User\AppData\Local\Temp\Rar$DIa0.462\WhatsApp Image 2021-04-02 at 15.22.39 (3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" y="4755192"/>
            <a:ext cx="3681560" cy="201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User\AppData\Local\Temp\Rar$DIa0.710\WhatsApp Image 2021-04-22 at 19.25.18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15" y="4765623"/>
            <a:ext cx="3729159" cy="2002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6737" y="-29499"/>
            <a:ext cx="1138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мониторингу исполнения решений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экологической безопасности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7278" y="801498"/>
            <a:ext cx="6577421" cy="14299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сформирована </a:t>
            </a:r>
          </a:p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Гл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Наро-Фоминского ГО -</a:t>
            </a:r>
          </a:p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Р.Л. Шамнэ и Совета депутатов ГО на базе Общественной палаты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041" y="3037876"/>
            <a:ext cx="7324077" cy="353550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рабочей группы были подведены итоги общественного обсуждения проектной документации «Завод по термическому обезвреживанию твердых коммунальных отходов мощностью 700 000 тонн ТКО в год», а также специалисты ответили на вопросы жителей округа.</a:t>
            </a:r>
          </a:p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замечания были учтены и внесены в доработку проекта.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остигнута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договорённость о подписании Соглашения между заводом и общественной палатой округа за контролем деятельности завода.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22353" y="6395323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AppData\Local\Temp\Rar$DIa1.779\WhatsApp Image 2021-04-20 at 15.01.34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725216"/>
            <a:ext cx="3680433" cy="214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AppData\Local\Temp\Rar$DIa1.065\_DSC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57" y="3037876"/>
            <a:ext cx="3241630" cy="175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AppData\Local\Temp\Rar$DIa0.875\WhatsApp Image 2021-11-30 at 20.07.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31" y="4954974"/>
            <a:ext cx="3536822" cy="180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283" y="315589"/>
            <a:ext cx="9589062" cy="62632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1158" y="6396261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5659" y="315588"/>
            <a:ext cx="11669675" cy="62632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1724" y="451299"/>
            <a:ext cx="9151033" cy="820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отчетный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1724" y="1400096"/>
            <a:ext cx="9101795" cy="12112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73 обращения от граждан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рассмотрены, даны ответы и приняты решения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 работе</a:t>
            </a: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1724" y="4607614"/>
            <a:ext cx="9101795" cy="15610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рабочих группах, координационных советах и профильных комиссиях: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 администрации округа – 23 комиссии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 Общественной палате МО 14 комиссий/рабочих групп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 Общественной  палате РФ – 2 рабочие группы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1724" y="3403178"/>
            <a:ext cx="9101796" cy="11725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Провели 165 культурно-массовых и спортивно оздоровительных мероприятий , экологических, благотворительных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1724" y="2643225"/>
            <a:ext cx="9101796" cy="7280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Даны 33 рекомендации по итогам проводимых мониторингов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рекомендации выполнены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463" y="2550941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3773" y="245660"/>
            <a:ext cx="10972799" cy="66123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51" y="445062"/>
            <a:ext cx="9866630" cy="611052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Общественная палата Наро-Фоминского городского округа является независимым коллегиальным органом, осуществляющим свою деятельность на общественных началах и создана для: </a:t>
            </a:r>
          </a:p>
          <a:p>
            <a:pPr lvl="0" algn="just"/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общественного контроля за деятельностью органов местного самоуправления в соответствии с законодательством РФ и Московской области; </a:t>
            </a:r>
          </a:p>
          <a:p>
            <a:pPr lvl="0" algn="just"/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взаимодействия граждан, проживающих на территории Наро-Фоминского городского округа с органами местного самоуправления; </a:t>
            </a:r>
          </a:p>
          <a:p>
            <a:pPr lvl="0" algn="just"/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общественно значимых законных интересов граждан, защиты их прав и свобод при формировании и реализации муниципальной политики в сфере соблюдения прав граждан; </a:t>
            </a:r>
          </a:p>
          <a:p>
            <a:pPr lvl="0" algn="just"/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 законных прав общественных объединений, иных некоммерческих организаций граждан, осуществляющих свою деятельность не территории муниципального образования и зарегистрированных в установленном порядке на территории городского округа.</a:t>
            </a:r>
          </a:p>
          <a:p>
            <a:pPr marL="0" indent="0" algn="ctr">
              <a:buNone/>
            </a:pPr>
            <a:endParaRPr lang="ru-RU" sz="41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7875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3765" y="0"/>
            <a:ext cx="11655188" cy="685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палаты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Наро-Фоминского городского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ОП –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Куимов Игорь Евгеньевич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Председателя ОП: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Тертышная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Петровна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председателя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экспертной деятельности;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Агулов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мониторингу развития институтов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гражданского общества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Мамаева Наталья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заместитель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по этике и регламенту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ОП –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 Нина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algn="just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Общественной палаты 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консультанта-эксперта 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профильных комиссий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межкомиссионые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рабочие группы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7284" y="6492875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98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18" y="226245"/>
            <a:ext cx="9969623" cy="72701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рамках национальных проектов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739"/>
            <a:ext cx="12192000" cy="3880773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525483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87" y="1228262"/>
            <a:ext cx="11886934" cy="3496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ДЕМОГРАФИЯ;</a:t>
            </a:r>
          </a:p>
          <a:p>
            <a:pPr defTabSz="457200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ЗДРАВООХРАНЕНИЕ;</a:t>
            </a:r>
          </a:p>
          <a:p>
            <a:pPr defTabSz="457200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34269" y="1457739"/>
            <a:ext cx="27295" cy="46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53074"/>
              </p:ext>
            </p:extLst>
          </p:nvPr>
        </p:nvGraphicFramePr>
        <p:xfrm>
          <a:off x="3062979" y="1267919"/>
          <a:ext cx="8660447" cy="359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0447"/>
              </a:tblGrid>
              <a:tr h="359068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образованию, работа с СО НКО, поддержке семьи и детства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- </a:t>
                      </a:r>
                      <a:r>
                        <a:rPr lang="ru-RU" sz="17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Подоплелова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 Викторовна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ru-RU" sz="17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здравоохранению, социальной политике и качеству жизни граждан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- </a:t>
                      </a:r>
                      <a:r>
                        <a:rPr lang="ru-RU" sz="17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Прибылова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Елена Владимировна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миграционной политике, межнациональным и межконфессиональным отношениям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- </a:t>
                      </a:r>
                      <a:r>
                        <a:rPr lang="ru-RU" sz="17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Межберг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Александр Юрьевич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открытости власти, общественному контролю, территориальному развитию и местному самоуправлению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Председатель - Беляева Людмила Юрьевна</a:t>
                      </a:r>
                      <a:endParaRPr lang="ru-RU" sz="1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15411" y="4724661"/>
            <a:ext cx="11842810" cy="21333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УРИЗМ И ИНДУСТРИЯ</a:t>
            </a:r>
          </a:p>
          <a:p>
            <a:pPr defTabSz="457200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ГОСТЕПРИИМСТВА;</a:t>
            </a:r>
          </a:p>
          <a:p>
            <a:pPr defTabSz="457200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96052"/>
              </p:ext>
            </p:extLst>
          </p:nvPr>
        </p:nvGraphicFramePr>
        <p:xfrm>
          <a:off x="3062979" y="4858604"/>
          <a:ext cx="8445682" cy="1795414"/>
        </p:xfrm>
        <a:graphic>
          <a:graphicData uri="http://schemas.openxmlformats.org/drawingml/2006/table">
            <a:tbl>
              <a:tblPr/>
              <a:tblGrid>
                <a:gridCol w="8445682"/>
              </a:tblGrid>
              <a:tr h="17954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развитию культуры и туризма, сохранению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историко-культурного наследия и архитектурному облику городов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Председатель – Тихонова Ольга Павловна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Комиссия по развитию спорта, формированию здорового образа жизни, патриотическому воспитанию, добровольчеству и работе с молодежью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Председатель – Чуприна Олег Витальевич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310718" y="801858"/>
            <a:ext cx="2868580" cy="4264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НАЦ. ПРОЕКТЫ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28520" y="801858"/>
            <a:ext cx="8596321" cy="4660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5264" y="6465689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b="1" smtClean="0">
                <a:solidFill>
                  <a:schemeClr val="tx1"/>
                </a:solidFill>
              </a:r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0718" y="226245"/>
            <a:ext cx="9969623" cy="72701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рамках национальных проектов</a:t>
            </a:r>
            <a:b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287" y="801858"/>
            <a:ext cx="3586313" cy="4660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НАЦ. ПРОЕКТЫ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0" y="801858"/>
            <a:ext cx="8300621" cy="4660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87" y="1228263"/>
            <a:ext cx="11886934" cy="8537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87" y="2082018"/>
            <a:ext cx="11886934" cy="13461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БЕЗОПАСНЫЕ</a:t>
            </a:r>
          </a:p>
          <a:p>
            <a:pPr algn="just" defTabSz="457200">
              <a:defRPr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КАЧЕСТВЕННЫЕ ДОРОГИ; </a:t>
            </a:r>
          </a:p>
          <a:p>
            <a:pPr algn="just" defTabSz="457200">
              <a:defRPr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КОМПЛЕКСНЫЙ ПЛАН </a:t>
            </a:r>
          </a:p>
          <a:p>
            <a:pPr algn="just" defTabSz="457200">
              <a:defRPr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МОДЕРНИЗАЦИИ И РАСШИРЕНИЯ</a:t>
            </a:r>
          </a:p>
          <a:p>
            <a:pPr algn="just" defTabSz="457200">
              <a:defRPr/>
            </a:pPr>
            <a:r>
              <a:rPr lang="ru-RU" sz="1500" b="1" cap="all" dirty="0" smtClean="0">
                <a:latin typeface="Times New Roman" pitchFamily="18" charset="0"/>
                <a:cs typeface="Times New Roman" pitchFamily="18" charset="0"/>
              </a:rPr>
              <a:t> МАГИСТРАЛЬНОЙ ИНФРАСТРУКТУРЫ</a:t>
            </a:r>
            <a:endParaRPr lang="ru-RU" sz="15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287" y="3428144"/>
            <a:ext cx="11886934" cy="13461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ЖИЛЬЁ И ГОРОДСКАЯ СРЕДА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287" y="4800432"/>
            <a:ext cx="11886934" cy="20303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МАЛОЕ И СРЕДНЕЕ </a:t>
            </a:r>
            <a:endParaRPr lang="ru-RU" sz="1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457200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ЦИФРОВАЯ ЭКОНОМИКА;</a:t>
            </a:r>
          </a:p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ПРОИЗВОДИТЕЛЬ­НОСТЬ ТРУДА</a:t>
            </a:r>
          </a:p>
          <a:p>
            <a:pPr algn="just" defTabSz="457200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КООПЕРАЦИЯ</a:t>
            </a:r>
          </a:p>
          <a:p>
            <a:pPr algn="just" defTabSz="457200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И ЭКСПОРТ</a:t>
            </a:r>
          </a:p>
          <a:p>
            <a:pPr algn="just" defTabSz="457200">
              <a:defRPr/>
            </a:pP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18158"/>
              </p:ext>
            </p:extLst>
          </p:nvPr>
        </p:nvGraphicFramePr>
        <p:xfrm>
          <a:off x="3854548" y="1357505"/>
          <a:ext cx="7931052" cy="67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052"/>
              </a:tblGrid>
              <a:tr h="67368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экологии и природопользованию (сохранению лесов)</a:t>
                      </a: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Жаров Андрей Юрьевич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13186"/>
              </p:ext>
            </p:extLst>
          </p:nvPr>
        </p:nvGraphicFramePr>
        <p:xfrm>
          <a:off x="3854548" y="2378813"/>
          <a:ext cx="7931052" cy="65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052"/>
              </a:tblGrid>
              <a:tr h="65126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дорожному хозяйству и транспорту</a:t>
                      </a: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Карпушев Дмитрий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Николаевич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79265"/>
              </p:ext>
            </p:extLst>
          </p:nvPr>
        </p:nvGraphicFramePr>
        <p:xfrm>
          <a:off x="3854548" y="3590612"/>
          <a:ext cx="8032386" cy="104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386"/>
              </a:tblGrid>
              <a:tr h="1047352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ЖКХ, строительству и контролю за качеством работы управляющих компаний</a:t>
                      </a: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Борисенко Сергей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Васильевич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05209"/>
              </p:ext>
            </p:extLst>
          </p:nvPr>
        </p:nvGraphicFramePr>
        <p:xfrm>
          <a:off x="3858357" y="5172337"/>
          <a:ext cx="802857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577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Комиссия по экономике, предпринимательству и развитию агропромышленного комплекса и сельских территорий</a:t>
                      </a: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Председатель Степаненко Игорь Николаевич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0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98" y="135244"/>
            <a:ext cx="8596668" cy="5768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рамках национальных проектов</a:t>
            </a:r>
            <a: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30" y="768743"/>
            <a:ext cx="9473078" cy="588290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524515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AppData\Local\Temp\Rar$DIa0.579\IMG_20201203_10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924"/>
            <a:ext cx="3585852" cy="1932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072\c474b74a-d93d-4529-9e3a-7ca52fb0bc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" y="648635"/>
            <a:ext cx="3540948" cy="353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0.419\123943745_398051547896449_820077172446465003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53" y="1617061"/>
            <a:ext cx="4239234" cy="2682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a0.736\WhatsApp Image 2020-11-19 at 18.47.1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" y="3199500"/>
            <a:ext cx="3545631" cy="1832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Temp\Rar$DIa0.491\WhatsApp Image 2021-02-10 at 18.43.52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85" y="2875954"/>
            <a:ext cx="4153161" cy="217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AppData\Local\Temp\Rar$DIa0.524\981239a9-f3eb-4bbd-9005-1502912b2d3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85" y="5018517"/>
            <a:ext cx="4153162" cy="1839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User\AppData\Local\Temp\Rar$DIa0.240\149112829_1333034817055489_1152208171860144691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52" y="4476466"/>
            <a:ext cx="4248614" cy="2457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AppData\Local\Temp\Rar$DIa0.049\WhatsApp Image 2021-02-26 at 18.54.25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87" y="929314"/>
            <a:ext cx="4157647" cy="194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051" y="130778"/>
            <a:ext cx="9289655" cy="635903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49114" y="6460958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mtClean="0">
                <a:solidFill>
                  <a:schemeClr val="accent2">
                    <a:lumMod val="50000"/>
                  </a:schemeClr>
                </a:solidFill>
              </a:rPr>
              <a:t>7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AppData\Local\Temp\Rar$DIa0.777\WhatsApp Image 2021-04-03 at 15.53.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950777"/>
            <a:ext cx="3587169" cy="277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Rar$DIa0.097\IMG-20210420-WA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9" y="971221"/>
            <a:ext cx="4143535" cy="2753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Temp\Rar$DIa0.742\WhatsApp Image 2021-08-11 at 13.14.32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9" y="3801352"/>
            <a:ext cx="4149594" cy="276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AppData\Local\Temp\Rar$DIa0.960\Мониторинг ТЦ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70" y="950777"/>
            <a:ext cx="4054583" cy="277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AppData\Local\Temp\Rar$DIa0.796\b56b978e-c76a-4491-ac3e-664c8b95d9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70" y="3801352"/>
            <a:ext cx="4054583" cy="2765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AppData\Local\Temp\Rar$DIa0.205\WhatsApp Image 2021-01-30 at 18.04.5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3801352"/>
            <a:ext cx="3593227" cy="276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43" y="96712"/>
            <a:ext cx="10136305" cy="1320800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22353" y="6395323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9226" y="1068149"/>
            <a:ext cx="10463002" cy="52800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AppData\Local\Temp\Rar$DIa0.043\WhatsApp Image 2021-08-18 at 14.45.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" y="905618"/>
            <a:ext cx="3723797" cy="283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Temp\Rar$DIa0.412\IMG_20210608_120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70" y="3858567"/>
            <a:ext cx="4095152" cy="290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AppData\Local\Temp\Rar$DIa0.781\WhatsApp Image 2021-06-01 at 14.58.5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71" y="946080"/>
            <a:ext cx="4095151" cy="2790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Temp\Rar$DIa0.570\WhatsApp Image 2021-05-18 at 14.17.00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3858567"/>
            <a:ext cx="3723796" cy="290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Temp\Rar$DIa0.451\WhatsApp Image 2021-05-13 at 16.04.5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4023" r="7645"/>
          <a:stretch/>
        </p:blipFill>
        <p:spPr bwMode="auto">
          <a:xfrm>
            <a:off x="8228777" y="3858566"/>
            <a:ext cx="3876914" cy="2901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AppData\Local\Temp\Rar$DIa0.885\139171999_703724567007546_428326908047645858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78" y="934834"/>
            <a:ext cx="3876913" cy="2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65" y="169933"/>
            <a:ext cx="9767086" cy="1140278"/>
          </a:xfrm>
        </p:spPr>
        <p:txBody>
          <a:bodyPr>
            <a:normAutofit/>
          </a:bodyPr>
          <a:lstStyle/>
          <a:p>
            <a:pPr marL="571500" indent="-571500" algn="ctr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ТУРИЗМ И ИНДУСТРИЯ </a:t>
            </a:r>
            <a:r>
              <a:rPr lang="ru-RU" sz="2800" b="1" cap="all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ГОСТЕПРИИМСТВА,</a:t>
            </a:r>
            <a:r>
              <a:rPr lang="ru-RU" sz="28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8661" y="6469065"/>
            <a:ext cx="683339" cy="365125"/>
          </a:xfrm>
        </p:spPr>
        <p:txBody>
          <a:bodyPr/>
          <a:lstStyle/>
          <a:p>
            <a:fld id="{09AB220B-CBF9-49EB-96E0-7DCA8F44C0E9}" type="slidenum">
              <a:rPr lang="ru-RU" sz="12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823" y="1205729"/>
            <a:ext cx="10352111" cy="51141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AppData\Local\Temp\Rar$DIa0.927\WhatsApp Image 2021-05-14 at 16.10.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3" y="1155088"/>
            <a:ext cx="4388697" cy="250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Temp\Rar$DIa0.763\166501898_1366722610353376_274070041855563188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59" y="3749307"/>
            <a:ext cx="4078370" cy="293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Local\Temp\Rar$DIa0.075\WhatsApp Image 2021-04-26 at 09.44.03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3749307"/>
            <a:ext cx="4388697" cy="293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AppData\Local\Temp\Rar$DIa0.958\WhatsApp Image 2021-03-30 at 21.50.5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59" y="1181261"/>
            <a:ext cx="4078370" cy="250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AppData\Local\Temp\Rar$DIa0.667\WhatsApp Image 2021-12-26 at 17.13.4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51" y="3765547"/>
            <a:ext cx="3214339" cy="292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AppData\Local\Temp\Rar$DIa0.190\WhatsApp Image 2021-02-01 at 17.37.3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18" y="1197112"/>
            <a:ext cx="3172373" cy="2491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4822</TotalTime>
  <Words>513</Words>
  <Application>Microsoft Office PowerPoint</Application>
  <PresentationFormat>Широкоэкранный</PresentationFormat>
  <Paragraphs>148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  Ежегодный доклад Общественной палаты Наро-Фоминского городского округа Cовету Депутатов Наро-Фоминского городского округа   15.02.2021г.</vt:lpstr>
      <vt:lpstr>Презентация PowerPoint</vt:lpstr>
      <vt:lpstr>Презентация PowerPoint</vt:lpstr>
      <vt:lpstr>Работа в рамках национальных проектов . </vt:lpstr>
      <vt:lpstr>Презентация PowerPoint</vt:lpstr>
      <vt:lpstr>Работа в рамках национальных проектов  </vt:lpstr>
      <vt:lpstr>Презентация PowerPoint</vt:lpstr>
      <vt:lpstr>Образование</vt:lpstr>
      <vt:lpstr>ТУРИЗМ И ИНДУСТРИЯ ГОСТЕПРИИМСТВА, КУЛЬТУРА</vt:lpstr>
      <vt:lpstr>ЭКОЛОГИЯ  </vt:lpstr>
      <vt:lpstr>БЕЗОПАСНЫЕ КАЧЕСТВЕННЫЕ ДОРОГИ; КОМПЛЕКСНЫЙ ПЛАН МОДЕРНИЗАЦИИ И РАСШИРЕНИЯ МАГИСТРАЛЬНОЙ ИНФРАСТРУКТУРЫ </vt:lpstr>
      <vt:lpstr>ЖИЛЬЕ И ГОРОДСКАЯ СРЕДА</vt:lpstr>
      <vt:lpstr>МАЛОЕ И СРЕДНЕЕ ПРЕДПРИНИМАТЕЛЬСТВО; ЦИФРОВАЯ ЭКОНОМИКА; ПРОИЗВОДИТЕЛЬ­НОСТЬ ТРУДА МЕЖДУНАРОДНАЯ КООПЕРАЦИЯ И ЭКСПОРТ</vt:lpstr>
      <vt:lpstr>Презентация PowerPoint</vt:lpstr>
      <vt:lpstr>Презентация PowerPoint</vt:lpstr>
      <vt:lpstr>СПАСИБО ЗА ВНИМАНИЕ!</vt:lpstr>
    </vt:vector>
  </TitlesOfParts>
  <Company>Элинар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палата  Наро-Фоминского Городского округа</dc:title>
  <dc:creator>Секретарь Элинар ХК</dc:creator>
  <cp:lastModifiedBy>user</cp:lastModifiedBy>
  <cp:revision>202</cp:revision>
  <cp:lastPrinted>2022-02-14T05:32:30Z</cp:lastPrinted>
  <dcterms:created xsi:type="dcterms:W3CDTF">2018-01-19T14:06:30Z</dcterms:created>
  <dcterms:modified xsi:type="dcterms:W3CDTF">2022-02-14T14:13:11Z</dcterms:modified>
</cp:coreProperties>
</file>