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451" r:id="rId3"/>
    <p:sldId id="445" r:id="rId4"/>
    <p:sldId id="450" r:id="rId5"/>
    <p:sldId id="257" r:id="rId6"/>
    <p:sldId id="444" r:id="rId7"/>
    <p:sldId id="466" r:id="rId8"/>
    <p:sldId id="460" r:id="rId9"/>
    <p:sldId id="477" r:id="rId10"/>
    <p:sldId id="475" r:id="rId11"/>
    <p:sldId id="458" r:id="rId12"/>
    <p:sldId id="469" r:id="rId13"/>
    <p:sldId id="471" r:id="rId14"/>
    <p:sldId id="468" r:id="rId15"/>
    <p:sldId id="467" r:id="rId16"/>
    <p:sldId id="459" r:id="rId17"/>
    <p:sldId id="482" r:id="rId18"/>
    <p:sldId id="480" r:id="rId19"/>
    <p:sldId id="479" r:id="rId20"/>
    <p:sldId id="481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81231"/>
    <a:srgbClr val="ED1C3B"/>
    <a:srgbClr val="D53B3B"/>
    <a:srgbClr val="FFFFFF"/>
    <a:srgbClr val="F68872"/>
    <a:srgbClr val="FCD6CE"/>
    <a:srgbClr val="CE4C42"/>
    <a:srgbClr val="DB7435"/>
    <a:srgbClr val="EF2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96087" autoAdjust="0"/>
  </p:normalViewPr>
  <p:slideViewPr>
    <p:cSldViewPr snapToGrid="0">
      <p:cViewPr varScale="1">
        <p:scale>
          <a:sx n="113" d="100"/>
          <a:sy n="113" d="100"/>
        </p:scale>
        <p:origin x="5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DC91B-7FE4-4186-8982-609015196DF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3C2E3-D7F7-4967-8D34-DB2FFF14EECE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ЕИАС ЖКХ</a:t>
          </a:r>
        </a:p>
      </dgm:t>
    </dgm:pt>
    <dgm:pt modelId="{023631A8-A3E9-4A31-9737-B52A52FC2237}" type="parTrans" cxnId="{4660A30E-CE5A-4DA7-8DC1-7359A95CF0A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FC0F6-B2CB-4D73-91C6-844F571620EE}" type="sibTrans" cxnId="{4660A30E-CE5A-4DA7-8DC1-7359A95CF0A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87D23-ED72-4BED-A17E-58553E7784F5}">
      <dgm:prSet phldrT="[Текст]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BBBF4-10EC-416F-873B-0818CDF5058E}" type="parTrans" cxnId="{D2EEFA5C-0C12-48ED-B470-BCF83EF070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0B028-9A55-440C-87F9-B08024A69D5A}" type="sibTrans" cxnId="{D2EEFA5C-0C12-48ED-B470-BCF83EF070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6A72A-87B0-4E71-A8C1-69EE27D81330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309E0-E780-4231-B116-1146603D9A45}" type="parTrans" cxnId="{26869200-646A-4474-88D6-38A411BC1F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CC636-172A-4FF9-B322-045703A1E8E1}" type="sibTrans" cxnId="{26869200-646A-4474-88D6-38A411BC1F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F9005-0105-4527-90F6-43293C553F3E}">
      <dgm:prSet phldrT="[Текст]"/>
      <dgm:spPr>
        <a:solidFill>
          <a:srgbClr val="CCECFF"/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7D4D7-E79F-4696-A205-EB824A8FA123}" type="parTrans" cxnId="{1F629248-0AA5-4E02-BD69-1B8A1947749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0494A-E943-429A-A7F4-0D547F3374B7}" type="sibTrans" cxnId="{1F629248-0AA5-4E02-BD69-1B8A1947749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87E48B-FA08-43CB-BF65-2A7AA057AD9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93CDF-590A-4A09-A153-F7C25906638C}" type="parTrans" cxnId="{373524BF-2B72-4D9A-996C-B0BEBEAA25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1CE60-9E3B-47AB-90DB-60C2EB0E5FB5}" type="sibTrans" cxnId="{373524BF-2B72-4D9A-996C-B0BEBEAA25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A1084-BD28-4411-8D86-68C3791F53DF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B1A92-E95D-408C-A551-EC2E0A7EF1A3}" type="parTrans" cxnId="{5A90E3CE-C9A4-4822-BA0A-5F899AE170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56C35-D1CD-4337-9D83-F5D04E8BAA1D}" type="sibTrans" cxnId="{5A90E3CE-C9A4-4822-BA0A-5F899AE170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D4F71-3E82-4E40-A17E-009BD9489217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9AB0F-B2F5-47A3-9D4F-8A35A19998AF}" type="parTrans" cxnId="{89D5E165-861E-45F9-A4AA-2E1D512417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A8427-10E9-4D17-A1A9-322FB4954137}" type="sibTrans" cxnId="{89D5E165-861E-45F9-A4AA-2E1D5124170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47E63-3145-4DD5-A046-BED49EAB1992}" type="pres">
      <dgm:prSet presAssocID="{2FEDC91B-7FE4-4186-8982-609015196D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B99AA0-8744-4D61-B67E-177CB7A477B4}" type="pres">
      <dgm:prSet presAssocID="{EAF3C2E3-D7F7-4967-8D34-DB2FFF14EECE}" presName="singleCycle" presStyleCnt="0"/>
      <dgm:spPr/>
    </dgm:pt>
    <dgm:pt modelId="{EA957212-C933-4EB6-B014-CD19139E0893}" type="pres">
      <dgm:prSet presAssocID="{EAF3C2E3-D7F7-4967-8D34-DB2FFF14EECE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CAC6457-45B7-4886-9EA5-A4AB24E55CFC}" type="pres">
      <dgm:prSet presAssocID="{A67BBBF4-10EC-416F-873B-0818CDF5058E}" presName="Name56" presStyleLbl="parChTrans1D2" presStyleIdx="0" presStyleCnt="6"/>
      <dgm:spPr/>
      <dgm:t>
        <a:bodyPr/>
        <a:lstStyle/>
        <a:p>
          <a:endParaRPr lang="ru-RU"/>
        </a:p>
      </dgm:t>
    </dgm:pt>
    <dgm:pt modelId="{26E21A3E-7D58-43EA-9170-352BE3B8BCB3}" type="pres">
      <dgm:prSet presAssocID="{59887D23-ED72-4BED-A17E-58553E7784F5}" presName="text0" presStyleLbl="node1" presStyleIdx="1" presStyleCnt="7" custScaleX="131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5ED88-2E93-4C01-B273-5D253F79521D}" type="pres">
      <dgm:prSet presAssocID="{DE6309E0-E780-4231-B116-1146603D9A45}" presName="Name56" presStyleLbl="parChTrans1D2" presStyleIdx="1" presStyleCnt="6"/>
      <dgm:spPr/>
      <dgm:t>
        <a:bodyPr/>
        <a:lstStyle/>
        <a:p>
          <a:endParaRPr lang="ru-RU"/>
        </a:p>
      </dgm:t>
    </dgm:pt>
    <dgm:pt modelId="{56D36A0B-8D8A-4F89-A659-D3B713852339}" type="pres">
      <dgm:prSet presAssocID="{0586A72A-87B0-4E71-A8C1-69EE27D81330}" presName="text0" presStyleLbl="node1" presStyleIdx="2" presStyleCnt="7" custScaleX="139635" custRadScaleRad="136469" custRadScaleInc="28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A8434-90DB-498C-81FC-317588798514}" type="pres">
      <dgm:prSet presAssocID="{272B1A92-E95D-408C-A551-EC2E0A7EF1A3}" presName="Name56" presStyleLbl="parChTrans1D2" presStyleIdx="2" presStyleCnt="6"/>
      <dgm:spPr/>
      <dgm:t>
        <a:bodyPr/>
        <a:lstStyle/>
        <a:p>
          <a:endParaRPr lang="ru-RU"/>
        </a:p>
      </dgm:t>
    </dgm:pt>
    <dgm:pt modelId="{FF81733D-DED8-43F6-930A-DE0C9A615E5D}" type="pres">
      <dgm:prSet presAssocID="{6CFA1084-BD28-4411-8D86-68C3791F53DF}" presName="text0" presStyleLbl="node1" presStyleIdx="3" presStyleCnt="7" custScaleX="180936" custScaleY="104759" custRadScaleRad="139797" custRadScaleInc="-2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59C6-2159-4566-80B2-56C4A7D43810}" type="pres">
      <dgm:prSet presAssocID="{D3A9AB0F-B2F5-47A3-9D4F-8A35A19998AF}" presName="Name56" presStyleLbl="parChTrans1D2" presStyleIdx="3" presStyleCnt="6"/>
      <dgm:spPr/>
      <dgm:t>
        <a:bodyPr/>
        <a:lstStyle/>
        <a:p>
          <a:endParaRPr lang="ru-RU"/>
        </a:p>
      </dgm:t>
    </dgm:pt>
    <dgm:pt modelId="{2E386E46-18BB-409C-AC0E-4C922F148BF7}" type="pres">
      <dgm:prSet presAssocID="{E31D4F71-3E82-4E40-A17E-009BD9489217}" presName="text0" presStyleLbl="node1" presStyleIdx="4" presStyleCnt="7" custScaleX="255035" custRadScaleRad="100045" custRadScaleInc="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AE0D2-3AAE-4B79-94AB-870F32FB0247}" type="pres">
      <dgm:prSet presAssocID="{0A07D4D7-E79F-4696-A205-EB824A8FA123}" presName="Name56" presStyleLbl="parChTrans1D2" presStyleIdx="4" presStyleCnt="6"/>
      <dgm:spPr/>
      <dgm:t>
        <a:bodyPr/>
        <a:lstStyle/>
        <a:p>
          <a:endParaRPr lang="ru-RU"/>
        </a:p>
      </dgm:t>
    </dgm:pt>
    <dgm:pt modelId="{8CE97BB4-D4CA-4AF8-A61B-B6D0020E5815}" type="pres">
      <dgm:prSet presAssocID="{CF2F9005-0105-4527-90F6-43293C553F3E}" presName="text0" presStyleLbl="node1" presStyleIdx="5" presStyleCnt="7" custScaleX="208393" custRadScaleRad="135223" custRadScaleInc="26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52EC9-0058-4BE1-A46B-5A1A9301F61E}" type="pres">
      <dgm:prSet presAssocID="{74793CDF-590A-4A09-A153-F7C25906638C}" presName="Name56" presStyleLbl="parChTrans1D2" presStyleIdx="5" presStyleCnt="6"/>
      <dgm:spPr/>
      <dgm:t>
        <a:bodyPr/>
        <a:lstStyle/>
        <a:p>
          <a:endParaRPr lang="ru-RU"/>
        </a:p>
      </dgm:t>
    </dgm:pt>
    <dgm:pt modelId="{7F69B024-AF9B-4A08-95EE-BAA403F58976}" type="pres">
      <dgm:prSet presAssocID="{0F87E48B-FA08-43CB-BF65-2A7AA057AD9D}" presName="text0" presStyleLbl="node1" presStyleIdx="6" presStyleCnt="7" custScaleX="147592" custScaleY="117941" custRadScaleRad="136706" custRadScaleInc="-21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ADDAB-122F-40C2-A93D-9883299C9CBF}" type="presOf" srcId="{272B1A92-E95D-408C-A551-EC2E0A7EF1A3}" destId="{64EA8434-90DB-498C-81FC-317588798514}" srcOrd="0" destOrd="0" presId="urn:microsoft.com/office/officeart/2008/layout/RadialCluster"/>
    <dgm:cxn modelId="{89D5E165-861E-45F9-A4AA-2E1D51241709}" srcId="{EAF3C2E3-D7F7-4967-8D34-DB2FFF14EECE}" destId="{E31D4F71-3E82-4E40-A17E-009BD9489217}" srcOrd="3" destOrd="0" parTransId="{D3A9AB0F-B2F5-47A3-9D4F-8A35A19998AF}" sibTransId="{A74A8427-10E9-4D17-A1A9-322FB4954137}"/>
    <dgm:cxn modelId="{1F629248-0AA5-4E02-BD69-1B8A19477494}" srcId="{EAF3C2E3-D7F7-4967-8D34-DB2FFF14EECE}" destId="{CF2F9005-0105-4527-90F6-43293C553F3E}" srcOrd="4" destOrd="0" parTransId="{0A07D4D7-E79F-4696-A205-EB824A8FA123}" sibTransId="{8000494A-E943-429A-A7F4-0D547F3374B7}"/>
    <dgm:cxn modelId="{76287783-A689-4ABF-A1B2-3BA41C637309}" type="presOf" srcId="{D3A9AB0F-B2F5-47A3-9D4F-8A35A19998AF}" destId="{4F8059C6-2159-4566-80B2-56C4A7D43810}" srcOrd="0" destOrd="0" presId="urn:microsoft.com/office/officeart/2008/layout/RadialCluster"/>
    <dgm:cxn modelId="{7F81E444-5FD5-4F76-A84D-9EF48AD2DD4F}" type="presOf" srcId="{CF2F9005-0105-4527-90F6-43293C553F3E}" destId="{8CE97BB4-D4CA-4AF8-A61B-B6D0020E5815}" srcOrd="0" destOrd="0" presId="urn:microsoft.com/office/officeart/2008/layout/RadialCluster"/>
    <dgm:cxn modelId="{1015E04F-D04D-4093-9AB1-CE25C3EC44F8}" type="presOf" srcId="{EAF3C2E3-D7F7-4967-8D34-DB2FFF14EECE}" destId="{EA957212-C933-4EB6-B014-CD19139E0893}" srcOrd="0" destOrd="0" presId="urn:microsoft.com/office/officeart/2008/layout/RadialCluster"/>
    <dgm:cxn modelId="{373524BF-2B72-4D9A-996C-B0BEBEAA2557}" srcId="{EAF3C2E3-D7F7-4967-8D34-DB2FFF14EECE}" destId="{0F87E48B-FA08-43CB-BF65-2A7AA057AD9D}" srcOrd="5" destOrd="0" parTransId="{74793CDF-590A-4A09-A153-F7C25906638C}" sibTransId="{7EB1CE60-9E3B-47AB-90DB-60C2EB0E5FB5}"/>
    <dgm:cxn modelId="{F997D54A-ECF4-4555-8EAB-6A599821185C}" type="presOf" srcId="{A67BBBF4-10EC-416F-873B-0818CDF5058E}" destId="{2CAC6457-45B7-4886-9EA5-A4AB24E55CFC}" srcOrd="0" destOrd="0" presId="urn:microsoft.com/office/officeart/2008/layout/RadialCluster"/>
    <dgm:cxn modelId="{D53CFBE3-63EC-4C88-931B-621FF8C0B515}" type="presOf" srcId="{E31D4F71-3E82-4E40-A17E-009BD9489217}" destId="{2E386E46-18BB-409C-AC0E-4C922F148BF7}" srcOrd="0" destOrd="0" presId="urn:microsoft.com/office/officeart/2008/layout/RadialCluster"/>
    <dgm:cxn modelId="{C59F938C-E220-4196-8F12-ECD014A2F241}" type="presOf" srcId="{2FEDC91B-7FE4-4186-8982-609015196DF5}" destId="{6A447E63-3145-4DD5-A046-BED49EAB1992}" srcOrd="0" destOrd="0" presId="urn:microsoft.com/office/officeart/2008/layout/RadialCluster"/>
    <dgm:cxn modelId="{D2EEFA5C-0C12-48ED-B470-BCF83EF07018}" srcId="{EAF3C2E3-D7F7-4967-8D34-DB2FFF14EECE}" destId="{59887D23-ED72-4BED-A17E-58553E7784F5}" srcOrd="0" destOrd="0" parTransId="{A67BBBF4-10EC-416F-873B-0818CDF5058E}" sibTransId="{1D90B028-9A55-440C-87F9-B08024A69D5A}"/>
    <dgm:cxn modelId="{0E5C39E3-46D2-4BFE-96CB-A684FCFD5F46}" type="presOf" srcId="{74793CDF-590A-4A09-A153-F7C25906638C}" destId="{48A52EC9-0058-4BE1-A46B-5A1A9301F61E}" srcOrd="0" destOrd="0" presId="urn:microsoft.com/office/officeart/2008/layout/RadialCluster"/>
    <dgm:cxn modelId="{F5D91177-4005-405D-8163-3D47467A3646}" type="presOf" srcId="{59887D23-ED72-4BED-A17E-58553E7784F5}" destId="{26E21A3E-7D58-43EA-9170-352BE3B8BCB3}" srcOrd="0" destOrd="0" presId="urn:microsoft.com/office/officeart/2008/layout/RadialCluster"/>
    <dgm:cxn modelId="{128105DF-A17B-4609-B623-536A0E94FEFE}" type="presOf" srcId="{0A07D4D7-E79F-4696-A205-EB824A8FA123}" destId="{E2DAE0D2-3AAE-4B79-94AB-870F32FB0247}" srcOrd="0" destOrd="0" presId="urn:microsoft.com/office/officeart/2008/layout/RadialCluster"/>
    <dgm:cxn modelId="{26869200-646A-4474-88D6-38A411BC1FEF}" srcId="{EAF3C2E3-D7F7-4967-8D34-DB2FFF14EECE}" destId="{0586A72A-87B0-4E71-A8C1-69EE27D81330}" srcOrd="1" destOrd="0" parTransId="{DE6309E0-E780-4231-B116-1146603D9A45}" sibTransId="{81ACC636-172A-4FF9-B322-045703A1E8E1}"/>
    <dgm:cxn modelId="{2F88CD0B-C663-49C5-AD91-F96AFCBC704F}" type="presOf" srcId="{0F87E48B-FA08-43CB-BF65-2A7AA057AD9D}" destId="{7F69B024-AF9B-4A08-95EE-BAA403F58976}" srcOrd="0" destOrd="0" presId="urn:microsoft.com/office/officeart/2008/layout/RadialCluster"/>
    <dgm:cxn modelId="{4660A30E-CE5A-4DA7-8DC1-7359A95CF0AE}" srcId="{2FEDC91B-7FE4-4186-8982-609015196DF5}" destId="{EAF3C2E3-D7F7-4967-8D34-DB2FFF14EECE}" srcOrd="0" destOrd="0" parTransId="{023631A8-A3E9-4A31-9737-B52A52FC2237}" sibTransId="{3B9FC0F6-B2CB-4D73-91C6-844F571620EE}"/>
    <dgm:cxn modelId="{8E80EAB3-B7CE-4D90-A6C8-0C88F1A99133}" type="presOf" srcId="{0586A72A-87B0-4E71-A8C1-69EE27D81330}" destId="{56D36A0B-8D8A-4F89-A659-D3B713852339}" srcOrd="0" destOrd="0" presId="urn:microsoft.com/office/officeart/2008/layout/RadialCluster"/>
    <dgm:cxn modelId="{5A90E3CE-C9A4-4822-BA0A-5F899AE17016}" srcId="{EAF3C2E3-D7F7-4967-8D34-DB2FFF14EECE}" destId="{6CFA1084-BD28-4411-8D86-68C3791F53DF}" srcOrd="2" destOrd="0" parTransId="{272B1A92-E95D-408C-A551-EC2E0A7EF1A3}" sibTransId="{D8E56C35-D1CD-4337-9D83-F5D04E8BAA1D}"/>
    <dgm:cxn modelId="{A869EF97-5233-40BA-808B-8E392549FF6B}" type="presOf" srcId="{DE6309E0-E780-4231-B116-1146603D9A45}" destId="{7895ED88-2E93-4C01-B273-5D253F79521D}" srcOrd="0" destOrd="0" presId="urn:microsoft.com/office/officeart/2008/layout/RadialCluster"/>
    <dgm:cxn modelId="{4AD0E85C-12F7-4F1A-A736-72E93999FEB8}" type="presOf" srcId="{6CFA1084-BD28-4411-8D86-68C3791F53DF}" destId="{FF81733D-DED8-43F6-930A-DE0C9A615E5D}" srcOrd="0" destOrd="0" presId="urn:microsoft.com/office/officeart/2008/layout/RadialCluster"/>
    <dgm:cxn modelId="{AB938342-7D91-4BFD-B910-AE912BB9C700}" type="presParOf" srcId="{6A447E63-3145-4DD5-A046-BED49EAB1992}" destId="{15B99AA0-8744-4D61-B67E-177CB7A477B4}" srcOrd="0" destOrd="0" presId="urn:microsoft.com/office/officeart/2008/layout/RadialCluster"/>
    <dgm:cxn modelId="{7B52322D-6ED0-4206-B26E-75DDBB5FF4D5}" type="presParOf" srcId="{15B99AA0-8744-4D61-B67E-177CB7A477B4}" destId="{EA957212-C933-4EB6-B014-CD19139E0893}" srcOrd="0" destOrd="0" presId="urn:microsoft.com/office/officeart/2008/layout/RadialCluster"/>
    <dgm:cxn modelId="{408C6D90-4A06-4A3C-92F7-2E60E588CF40}" type="presParOf" srcId="{15B99AA0-8744-4D61-B67E-177CB7A477B4}" destId="{2CAC6457-45B7-4886-9EA5-A4AB24E55CFC}" srcOrd="1" destOrd="0" presId="urn:microsoft.com/office/officeart/2008/layout/RadialCluster"/>
    <dgm:cxn modelId="{DE97C59D-E760-4FBA-B8A5-EACB37D1AB16}" type="presParOf" srcId="{15B99AA0-8744-4D61-B67E-177CB7A477B4}" destId="{26E21A3E-7D58-43EA-9170-352BE3B8BCB3}" srcOrd="2" destOrd="0" presId="urn:microsoft.com/office/officeart/2008/layout/RadialCluster"/>
    <dgm:cxn modelId="{79A6A9CC-7B16-4C5C-9382-452D1B729637}" type="presParOf" srcId="{15B99AA0-8744-4D61-B67E-177CB7A477B4}" destId="{7895ED88-2E93-4C01-B273-5D253F79521D}" srcOrd="3" destOrd="0" presId="urn:microsoft.com/office/officeart/2008/layout/RadialCluster"/>
    <dgm:cxn modelId="{21724A9D-F1A6-4EC8-AE24-B69311517C20}" type="presParOf" srcId="{15B99AA0-8744-4D61-B67E-177CB7A477B4}" destId="{56D36A0B-8D8A-4F89-A659-D3B713852339}" srcOrd="4" destOrd="0" presId="urn:microsoft.com/office/officeart/2008/layout/RadialCluster"/>
    <dgm:cxn modelId="{EDFAFFCB-5C5D-4D61-8610-1A62D29934EF}" type="presParOf" srcId="{15B99AA0-8744-4D61-B67E-177CB7A477B4}" destId="{64EA8434-90DB-498C-81FC-317588798514}" srcOrd="5" destOrd="0" presId="urn:microsoft.com/office/officeart/2008/layout/RadialCluster"/>
    <dgm:cxn modelId="{7CB9BE8C-6435-4642-881E-B18CF3778036}" type="presParOf" srcId="{15B99AA0-8744-4D61-B67E-177CB7A477B4}" destId="{FF81733D-DED8-43F6-930A-DE0C9A615E5D}" srcOrd="6" destOrd="0" presId="urn:microsoft.com/office/officeart/2008/layout/RadialCluster"/>
    <dgm:cxn modelId="{D5C664FA-B565-4EB2-A03B-A9D8D0CDB51D}" type="presParOf" srcId="{15B99AA0-8744-4D61-B67E-177CB7A477B4}" destId="{4F8059C6-2159-4566-80B2-56C4A7D43810}" srcOrd="7" destOrd="0" presId="urn:microsoft.com/office/officeart/2008/layout/RadialCluster"/>
    <dgm:cxn modelId="{05544497-C1A9-4D83-AC2F-ECA4AF23401A}" type="presParOf" srcId="{15B99AA0-8744-4D61-B67E-177CB7A477B4}" destId="{2E386E46-18BB-409C-AC0E-4C922F148BF7}" srcOrd="8" destOrd="0" presId="urn:microsoft.com/office/officeart/2008/layout/RadialCluster"/>
    <dgm:cxn modelId="{90500BB1-0652-4827-AEE3-845A41A5A2A1}" type="presParOf" srcId="{15B99AA0-8744-4D61-B67E-177CB7A477B4}" destId="{E2DAE0D2-3AAE-4B79-94AB-870F32FB0247}" srcOrd="9" destOrd="0" presId="urn:microsoft.com/office/officeart/2008/layout/RadialCluster"/>
    <dgm:cxn modelId="{4315DDCD-B430-46FA-8199-C93839381643}" type="presParOf" srcId="{15B99AA0-8744-4D61-B67E-177CB7A477B4}" destId="{8CE97BB4-D4CA-4AF8-A61B-B6D0020E5815}" srcOrd="10" destOrd="0" presId="urn:microsoft.com/office/officeart/2008/layout/RadialCluster"/>
    <dgm:cxn modelId="{A426B761-A675-4031-8588-F22D31F58367}" type="presParOf" srcId="{15B99AA0-8744-4D61-B67E-177CB7A477B4}" destId="{48A52EC9-0058-4BE1-A46B-5A1A9301F61E}" srcOrd="11" destOrd="0" presId="urn:microsoft.com/office/officeart/2008/layout/RadialCluster"/>
    <dgm:cxn modelId="{0F39968E-F15F-48AF-A2A5-689D8830D71C}" type="presParOf" srcId="{15B99AA0-8744-4D61-B67E-177CB7A477B4}" destId="{7F69B024-AF9B-4A08-95EE-BAA403F5897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57212-C933-4EB6-B014-CD19139E0893}">
      <dsp:nvSpPr>
        <dsp:cNvPr id="0" name=""/>
        <dsp:cNvSpPr/>
      </dsp:nvSpPr>
      <dsp:spPr>
        <a:xfrm>
          <a:off x="3017665" y="1698837"/>
          <a:ext cx="1456146" cy="145614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ЕИАС ЖКХ</a:t>
          </a:r>
        </a:p>
      </dsp:txBody>
      <dsp:txXfrm>
        <a:off x="3088748" y="1769920"/>
        <a:ext cx="1313980" cy="1313980"/>
      </dsp:txXfrm>
    </dsp:sp>
    <dsp:sp modelId="{2CAC6457-45B7-4886-9EA5-A4AB24E55CFC}">
      <dsp:nvSpPr>
        <dsp:cNvPr id="0" name=""/>
        <dsp:cNvSpPr/>
      </dsp:nvSpPr>
      <dsp:spPr>
        <a:xfrm rot="16200000">
          <a:off x="3384337" y="1337435"/>
          <a:ext cx="7228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8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21A3E-7D58-43EA-9170-352BE3B8BCB3}">
      <dsp:nvSpPr>
        <dsp:cNvPr id="0" name=""/>
        <dsp:cNvSpPr/>
      </dsp:nvSpPr>
      <dsp:spPr>
        <a:xfrm>
          <a:off x="3103026" y="417"/>
          <a:ext cx="1285425" cy="97561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0652" y="48043"/>
        <a:ext cx="1190173" cy="880365"/>
      </dsp:txXfrm>
    </dsp:sp>
    <dsp:sp modelId="{7895ED88-2E93-4C01-B273-5D253F79521D}">
      <dsp:nvSpPr>
        <dsp:cNvPr id="0" name=""/>
        <dsp:cNvSpPr/>
      </dsp:nvSpPr>
      <dsp:spPr>
        <a:xfrm rot="20319552">
          <a:off x="4434977" y="1936338"/>
          <a:ext cx="11327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7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36A0B-8D8A-4F89-A659-D3B713852339}">
      <dsp:nvSpPr>
        <dsp:cNvPr id="0" name=""/>
        <dsp:cNvSpPr/>
      </dsp:nvSpPr>
      <dsp:spPr>
        <a:xfrm>
          <a:off x="5528879" y="976291"/>
          <a:ext cx="1362303" cy="97561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6505" y="1023917"/>
        <a:ext cx="1267051" cy="880365"/>
      </dsp:txXfrm>
    </dsp:sp>
    <dsp:sp modelId="{64EA8434-90DB-498C-81FC-317588798514}">
      <dsp:nvSpPr>
        <dsp:cNvPr id="0" name=""/>
        <dsp:cNvSpPr/>
      </dsp:nvSpPr>
      <dsp:spPr>
        <a:xfrm rot="1354878">
          <a:off x="4436790" y="2915127"/>
          <a:ext cx="9657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57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1733D-DED8-43F6-930A-DE0C9A615E5D}">
      <dsp:nvSpPr>
        <dsp:cNvPr id="0" name=""/>
        <dsp:cNvSpPr/>
      </dsp:nvSpPr>
      <dsp:spPr>
        <a:xfrm>
          <a:off x="5365561" y="2956595"/>
          <a:ext cx="1765243" cy="102204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5453" y="3006487"/>
        <a:ext cx="1665459" cy="922263"/>
      </dsp:txXfrm>
    </dsp:sp>
    <dsp:sp modelId="{4F8059C6-2159-4566-80B2-56C4A7D43810}">
      <dsp:nvSpPr>
        <dsp:cNvPr id="0" name=""/>
        <dsp:cNvSpPr/>
      </dsp:nvSpPr>
      <dsp:spPr>
        <a:xfrm rot="5474088">
          <a:off x="3360557" y="3516592"/>
          <a:ext cx="7233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33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86E46-18BB-409C-AC0E-4C922F148BF7}">
      <dsp:nvSpPr>
        <dsp:cNvPr id="0" name=""/>
        <dsp:cNvSpPr/>
      </dsp:nvSpPr>
      <dsp:spPr>
        <a:xfrm>
          <a:off x="2459858" y="3878202"/>
          <a:ext cx="2488166" cy="97561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7484" y="3925828"/>
        <a:ext cx="2392914" cy="880365"/>
      </dsp:txXfrm>
    </dsp:sp>
    <dsp:sp modelId="{E2DAE0D2-3AAE-4B79-94AB-870F32FB0247}">
      <dsp:nvSpPr>
        <dsp:cNvPr id="0" name=""/>
        <dsp:cNvSpPr/>
      </dsp:nvSpPr>
      <dsp:spPr>
        <a:xfrm rot="9473112">
          <a:off x="2306454" y="2861753"/>
          <a:ext cx="7383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3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97BB4-D4CA-4AF8-A61B-B6D0020E5815}">
      <dsp:nvSpPr>
        <dsp:cNvPr id="0" name=""/>
        <dsp:cNvSpPr/>
      </dsp:nvSpPr>
      <dsp:spPr>
        <a:xfrm>
          <a:off x="300496" y="2926017"/>
          <a:ext cx="2033119" cy="975617"/>
        </a:xfrm>
        <a:prstGeom prst="roundRect">
          <a:avLst/>
        </a:prstGeom>
        <a:solidFill>
          <a:srgbClr val="CCEC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122" y="2973643"/>
        <a:ext cx="1937867" cy="880365"/>
      </dsp:txXfrm>
    </dsp:sp>
    <dsp:sp modelId="{48A52EC9-0058-4BE1-A46B-5A1A9301F61E}">
      <dsp:nvSpPr>
        <dsp:cNvPr id="0" name=""/>
        <dsp:cNvSpPr/>
      </dsp:nvSpPr>
      <dsp:spPr>
        <a:xfrm rot="12211434">
          <a:off x="1991161" y="1896237"/>
          <a:ext cx="10710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0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9B024-AF9B-4A08-95EE-BAA403F58976}">
      <dsp:nvSpPr>
        <dsp:cNvPr id="0" name=""/>
        <dsp:cNvSpPr/>
      </dsp:nvSpPr>
      <dsp:spPr>
        <a:xfrm>
          <a:off x="595731" y="793765"/>
          <a:ext cx="1439933" cy="1150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901" y="849935"/>
        <a:ext cx="1327593" cy="1038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BD73-E4CC-42B4-8760-C7A6DA9651D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42858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2858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AA7D-009C-4288-8275-80E3A0FAE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2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9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3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9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9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7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8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3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9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78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8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7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2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0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8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6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4B1B-E283-4780-95B8-46AB4F44E47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jp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11" Type="http://schemas.openxmlformats.org/officeDocument/2006/relationships/image" Target="../media/image34.png"/><Relationship Id="rId5" Type="http://schemas.openxmlformats.org/officeDocument/2006/relationships/image" Target="../media/image1.jpeg"/><Relationship Id="rId10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jpg"/><Relationship Id="rId7" Type="http://schemas.openxmlformats.org/officeDocument/2006/relationships/image" Target="../media/image1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jpeg"/><Relationship Id="rId10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23.jpe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58" y="25080"/>
            <a:ext cx="689021" cy="630972"/>
          </a:xfrm>
          <a:prstGeom prst="rect">
            <a:avLst/>
          </a:prstGeom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1224" y="1553632"/>
            <a:ext cx="106020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цифровой инфраструктуры ЖКХ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10" name="Рисунок 9" descr="logo_n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684" y="3053021"/>
            <a:ext cx="1314292" cy="16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85" y="1570493"/>
            <a:ext cx="6577314" cy="4881450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9711145" y="3871664"/>
            <a:ext cx="2430360" cy="15604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голосов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78" y="2687551"/>
            <a:ext cx="2029905" cy="1623924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4225790" y="3863782"/>
            <a:ext cx="767559" cy="7880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 rot="16200000">
            <a:off x="9699701" y="3857329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134" y="927071"/>
            <a:ext cx="26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в ОСС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4512" y="700962"/>
            <a:ext cx="817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t="35566" r="34057" b="10225"/>
          <a:stretch/>
        </p:blipFill>
        <p:spPr>
          <a:xfrm>
            <a:off x="5005458" y="1828205"/>
            <a:ext cx="4608277" cy="3072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8880247" y="4243447"/>
            <a:ext cx="370304" cy="36397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2" t="56749" r="37878" b="36064"/>
          <a:stretch/>
        </p:blipFill>
        <p:spPr>
          <a:xfrm>
            <a:off x="8896554" y="3674644"/>
            <a:ext cx="353683" cy="439947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4" y="3732944"/>
            <a:ext cx="1015286" cy="8138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5" y="1910430"/>
            <a:ext cx="2244281" cy="13755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7" y="5139046"/>
            <a:ext cx="1503689" cy="828448"/>
          </a:xfrm>
          <a:prstGeom prst="rect">
            <a:avLst/>
          </a:prstGeom>
        </p:spPr>
      </p:pic>
      <p:sp>
        <p:nvSpPr>
          <p:cNvPr id="48" name="Стрелка вниз 47"/>
          <p:cNvSpPr/>
          <p:nvPr/>
        </p:nvSpPr>
        <p:spPr>
          <a:xfrm rot="16200000">
            <a:off x="2534429" y="378527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0296" y="1832042"/>
            <a:ext cx="2421061" cy="15323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50318" y="3662625"/>
            <a:ext cx="1413994" cy="95445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3962" y="4926792"/>
            <a:ext cx="1736397" cy="12529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561671" y="2957030"/>
            <a:ext cx="370304" cy="36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8073067" y="3644389"/>
            <a:ext cx="370304" cy="3639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62000" y="4651876"/>
            <a:ext cx="1469921" cy="1713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0247" y="3662625"/>
            <a:ext cx="450448" cy="5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22" y="4765469"/>
            <a:ext cx="1543824" cy="17636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3" y="1904699"/>
            <a:ext cx="2043186" cy="163454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260" y="988907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Итог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81" y="1197974"/>
            <a:ext cx="2143125" cy="214312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383619" y="3387478"/>
            <a:ext cx="2471835" cy="2074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ОСС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формируется в автоматизированном режиме и хранится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</a:t>
            </a: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267362" y="280740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6446" y="3453938"/>
            <a:ext cx="2746257" cy="14140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подсчет голосов (ОМСУ, УК)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2851984" y="2867310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7" y="1661352"/>
            <a:ext cx="1749147" cy="18249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51833" y="1156178"/>
            <a:ext cx="2893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1.1 статьи 46 ЖК РФ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протокола направляются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 государственного жилищного надзора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47407" y="3606225"/>
            <a:ext cx="2552816" cy="1028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Госжилинспекция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области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53" y="2487795"/>
            <a:ext cx="2868700" cy="24384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379606" y="694882"/>
            <a:ext cx="8206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260" y="5795682"/>
            <a:ext cx="10330962" cy="407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от 30 до 60 дней                                            </a:t>
            </a:r>
            <a:r>
              <a:rPr lang="ru-RU" sz="20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18 дней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0" y="5504463"/>
            <a:ext cx="880975" cy="1055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06" y="5515514"/>
            <a:ext cx="1434027" cy="10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16791" y="870899"/>
            <a:ext cx="907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ОПРОСЫ В ОТКРЫТОЙ ЧАСТИ ПОРТАЛА ЕИАС ЖКХ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F3B1397C-673F-B44C-B188-320D89FEEC4F}"/>
              </a:ext>
            </a:extLst>
          </p:cNvPr>
          <p:cNvGrpSpPr/>
          <p:nvPr/>
        </p:nvGrpSpPr>
        <p:grpSpPr>
          <a:xfrm>
            <a:off x="431515" y="1396127"/>
            <a:ext cx="11128504" cy="5226140"/>
            <a:chOff x="588701" y="859107"/>
            <a:chExt cx="11303358" cy="5488390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3B0884DC-BF6C-0044-A3ED-962F73BAE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701" y="4713777"/>
              <a:ext cx="7372902" cy="16337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EF6B9F69-12C0-5F40-8E96-1031CC593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701" y="4227445"/>
              <a:ext cx="11303358" cy="5515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0FE54BB4-C6BC-E848-92A8-DD5651888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701" y="859107"/>
              <a:ext cx="8117977" cy="33683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28019" t="10188" r="31580" b="18142"/>
          <a:stretch/>
        </p:blipFill>
        <p:spPr>
          <a:xfrm>
            <a:off x="6795576" y="1857562"/>
            <a:ext cx="4925683" cy="49150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5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pic>
        <p:nvPicPr>
          <p:cNvPr id="45" name="Рисунок 44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52" y="1203473"/>
            <a:ext cx="1941566" cy="154622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88182" y="1709651"/>
            <a:ext cx="4303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ГОЛОСОВАНИЯ/ОПРОСЫ</a:t>
            </a:r>
          </a:p>
          <a:p>
            <a:pPr algn="ctr"/>
            <a:r>
              <a:rPr lang="ru-RU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 открытой части портала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23571" y="788246"/>
            <a:ext cx="565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ПРИОРИТЕТНЫЕ ТЕМАТИКИ 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9204" y="1624877"/>
            <a:ext cx="3525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ОБЩИЕ СОБРАНИЯ СОБСТВЕННИКОВ 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20" y="1312900"/>
            <a:ext cx="2230661" cy="1857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371" y="3184162"/>
            <a:ext cx="5197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выбору управляющей организации;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выбору совета МКД и председателя Совета МКД;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проведению текущего ремонта общего имущества в МКД;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плана работ на текущий год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МКД.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84237" y="3063768"/>
            <a:ext cx="51892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вопросам качества оказания жилищно-коммунальных услуг: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и водоотведение;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 вывоз мусора;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подъездов в домах;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обслуживания в РКЦ и УК;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дистанционных сервисов  обслуживания;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дома и придомовой территории.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590384" y="5734672"/>
            <a:ext cx="512747" cy="38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78604" y="6165503"/>
            <a:ext cx="364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ОМСУ - участники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984795" y="5736688"/>
            <a:ext cx="512747" cy="38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44459" y="6243350"/>
            <a:ext cx="14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ОМСУ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54378" y="781589"/>
            <a:ext cx="10734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ВОЗМОЖНОСТЬ ПУБЛИКАЦИИ НОВОСТЕЙ И УВЕДОМЛЕНИЙ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00DFA7-B5C5-9145-A9C5-D0ED73163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" y="2215529"/>
            <a:ext cx="6253210" cy="4480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145616-0B69-984A-BB2D-170AE3DA956A}"/>
              </a:ext>
            </a:extLst>
          </p:cNvPr>
          <p:cNvSpPr txBox="1"/>
          <p:nvPr/>
        </p:nvSpPr>
        <p:spPr>
          <a:xfrm>
            <a:off x="2771342" y="4644089"/>
            <a:ext cx="36645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Публикация возможна как для жильцов отдельного дома, </a:t>
            </a:r>
            <a:br>
              <a:rPr lang="ru-RU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так и для неограниченного круга лиц района (города)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F42E14BB-A136-FC46-BA01-1FA41EC53A78}"/>
              </a:ext>
            </a:extLst>
          </p:cNvPr>
          <p:cNvCxnSpPr>
            <a:cxnSpLocks/>
          </p:cNvCxnSpPr>
          <p:nvPr/>
        </p:nvCxnSpPr>
        <p:spPr>
          <a:xfrm flipH="1">
            <a:off x="3343213" y="5844418"/>
            <a:ext cx="331972" cy="619737"/>
          </a:xfrm>
          <a:prstGeom prst="straightConnector1">
            <a:avLst/>
          </a:prstGeom>
          <a:ln>
            <a:solidFill>
              <a:srgbClr val="D5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C2F12C-7180-4B43-907A-972E38462063}"/>
              </a:ext>
            </a:extLst>
          </p:cNvPr>
          <p:cNvSpPr txBox="1"/>
          <p:nvPr/>
        </p:nvSpPr>
        <p:spPr>
          <a:xfrm>
            <a:off x="91153" y="1161752"/>
            <a:ext cx="643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гражданина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555444" y="1312751"/>
            <a:ext cx="9054" cy="5383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0C2F12C-7180-4B43-907A-972E38462063}"/>
              </a:ext>
            </a:extLst>
          </p:cNvPr>
          <p:cNvSpPr txBox="1"/>
          <p:nvPr/>
        </p:nvSpPr>
        <p:spPr>
          <a:xfrm>
            <a:off x="7184745" y="1177188"/>
            <a:ext cx="4449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001" y="1717103"/>
            <a:ext cx="5450939" cy="481773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3226" y="2488224"/>
            <a:ext cx="870438" cy="395728"/>
          </a:xfrm>
          <a:prstGeom prst="ellipse">
            <a:avLst/>
          </a:prstGeom>
          <a:noFill/>
          <a:ln w="57150">
            <a:solidFill>
              <a:srgbClr val="E81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0C2F12C-7180-4B43-907A-972E38462063}"/>
              </a:ext>
            </a:extLst>
          </p:cNvPr>
          <p:cNvSpPr txBox="1"/>
          <p:nvPr/>
        </p:nvSpPr>
        <p:spPr>
          <a:xfrm>
            <a:off x="91153" y="1686488"/>
            <a:ext cx="41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новостных публикациях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618" y="1623417"/>
            <a:ext cx="642565" cy="5921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57" y="1593318"/>
            <a:ext cx="641444" cy="6414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5" y="1574687"/>
            <a:ext cx="958585" cy="6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8921" y="793681"/>
            <a:ext cx="12019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СОЗДАН ФОРУМ ДЛЯ ОБЩЕНИЯ МЕЖДУ СОСЕДЯМИ </a:t>
            </a:r>
            <a:b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И ОБСУЖДЕНИЯ НАСУЩНЫХ ПРОБЛЕМ И ВОПРОСОВ</a:t>
            </a:r>
            <a:endParaRPr lang="ru-RU" sz="20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D55A219-3EB7-4B4A-92BD-1E38DAF0AFC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1" y="1648817"/>
            <a:ext cx="8552154" cy="48860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02E372-CA9D-8E44-8848-C75E2C8A99B8}"/>
              </a:ext>
            </a:extLst>
          </p:cNvPr>
          <p:cNvSpPr txBox="1"/>
          <p:nvPr/>
        </p:nvSpPr>
        <p:spPr>
          <a:xfrm>
            <a:off x="1054217" y="4993402"/>
            <a:ext cx="2017986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145616-0B69-984A-BB2D-170AE3DA956A}"/>
              </a:ext>
            </a:extLst>
          </p:cNvPr>
          <p:cNvSpPr txBox="1"/>
          <p:nvPr/>
        </p:nvSpPr>
        <p:spPr>
          <a:xfrm>
            <a:off x="9012781" y="2479814"/>
            <a:ext cx="29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На форуме можно напрямую задать вопрос управляющей организации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F42E14BB-A136-FC46-BA01-1FA41EC53A7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600497" y="2895313"/>
            <a:ext cx="2412284" cy="0"/>
          </a:xfrm>
          <a:prstGeom prst="straightConnector1">
            <a:avLst/>
          </a:prstGeom>
          <a:ln>
            <a:solidFill>
              <a:srgbClr val="D5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0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59926" y="563352"/>
            <a:ext cx="10758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ЭТАПЫ РЕАЛИЗАЦИИ ПИЛОТНОГО ПРОЕКТА </a:t>
            </a:r>
          </a:p>
          <a:p>
            <a:pPr algn="ctr"/>
            <a:r>
              <a:rPr lang="ru-RU" sz="2000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ПО ПЕРЕХОДУ НА ПРОВЕДЕНИЕ </a:t>
            </a:r>
            <a:r>
              <a:rPr lang="ru-RU" sz="2000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ОСС В ЭЛЕКТРОННОМ </a:t>
            </a:r>
            <a:r>
              <a:rPr lang="ru-RU" sz="2000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ВИДЕ</a:t>
            </a:r>
            <a:endParaRPr lang="ru-RU" sz="20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64902B44-B576-4484-B1E5-F74296BAA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35938"/>
              </p:ext>
            </p:extLst>
          </p:nvPr>
        </p:nvGraphicFramePr>
        <p:xfrm>
          <a:off x="526474" y="1269970"/>
          <a:ext cx="11091699" cy="552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352">
                  <a:extLst>
                    <a:ext uri="{9D8B030D-6E8A-4147-A177-3AD203B41FA5}">
                      <a16:colId xmlns="" xmlns:a16="http://schemas.microsoft.com/office/drawing/2014/main" val="770129020"/>
                    </a:ext>
                  </a:extLst>
                </a:gridCol>
                <a:gridCol w="2221907">
                  <a:extLst>
                    <a:ext uri="{9D8B030D-6E8A-4147-A177-3AD203B41FA5}">
                      <a16:colId xmlns="" xmlns:a16="http://schemas.microsoft.com/office/drawing/2014/main" val="4072966026"/>
                    </a:ext>
                  </a:extLst>
                </a:gridCol>
                <a:gridCol w="2230452"/>
                <a:gridCol w="2854295"/>
                <a:gridCol w="1824693">
                  <a:extLst>
                    <a:ext uri="{9D8B030D-6E8A-4147-A177-3AD203B41FA5}">
                      <a16:colId xmlns="" xmlns:a16="http://schemas.microsoft.com/office/drawing/2014/main" val="2238164425"/>
                    </a:ext>
                  </a:extLst>
                </a:gridCol>
              </a:tblGrid>
              <a:tr h="55518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 ОМСУ)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 ОМСУ)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(41 ОМСУ)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5945652"/>
                  </a:ext>
                </a:extLst>
              </a:tr>
              <a:tr h="725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Балашиха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Богородский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Красногорск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Пушкинский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ОМСУ, не вошедшие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3644709"/>
                  </a:ext>
                </a:extLst>
              </a:tr>
              <a:tr h="788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Королев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Долгопрудный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Коломенский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Раменский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5017152"/>
                  </a:ext>
                </a:extLst>
              </a:tr>
              <a:tr h="71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Подольск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Домодедово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Люберцы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Сергиево-Посадский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0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Реутов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Мытищи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Химки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0702046"/>
                  </a:ext>
                </a:extLst>
              </a:tr>
              <a:tr h="731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Серпухов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Ивантеевка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Одинцовский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Щелковский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9685601"/>
                  </a:ext>
                </a:extLst>
              </a:tr>
              <a:tr h="65357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 Жуковский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Орехово-Зуево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Электросталь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5731665"/>
                  </a:ext>
                </a:extLst>
              </a:tr>
              <a:tr h="438369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22.04.2019 по 27.05.2019</a:t>
                      </a:r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02.09.2019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07.10.2019</a:t>
                      </a:r>
                    </a:p>
                  </a:txBody>
                  <a:tcPr marL="55440" marR="194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7D2F0157-71F8-3D4D-875A-9C27AFCFDFD3}"/>
              </a:ext>
            </a:extLst>
          </p:cNvPr>
          <p:cNvGrpSpPr/>
          <p:nvPr/>
        </p:nvGrpSpPr>
        <p:grpSpPr>
          <a:xfrm>
            <a:off x="1161684" y="6228294"/>
            <a:ext cx="476814" cy="446438"/>
            <a:chOff x="5051058" y="1059160"/>
            <a:chExt cx="388938" cy="361950"/>
          </a:xfrm>
          <a:effectLst/>
        </p:grpSpPr>
        <p:sp>
          <p:nvSpPr>
            <p:cNvPr id="18" name="Rectangle 22">
              <a:extLst>
                <a:ext uri="{FF2B5EF4-FFF2-40B4-BE49-F238E27FC236}">
                  <a16:creationId xmlns="" xmlns:a16="http://schemas.microsoft.com/office/drawing/2014/main" id="{CF85A67C-5ACD-9A4A-A8E9-DEE57969C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058" y="1112524"/>
              <a:ext cx="309753" cy="30858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="" xmlns:a16="http://schemas.microsoft.com/office/drawing/2014/main" id="{01D4705F-C06D-A343-B5EA-83A77773F5FD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069690" y="1059160"/>
              <a:ext cx="370306" cy="334108"/>
            </a:xfrm>
            <a:custGeom>
              <a:avLst/>
              <a:gdLst>
                <a:gd name="T0" fmla="*/ 0 w 648"/>
                <a:gd name="T1" fmla="*/ 87 h 618"/>
                <a:gd name="T2" fmla="*/ 22 w 648"/>
                <a:gd name="T3" fmla="*/ 75 h 618"/>
                <a:gd name="T4" fmla="*/ 30 w 648"/>
                <a:gd name="T5" fmla="*/ 79 h 618"/>
                <a:gd name="T6" fmla="*/ 45 w 648"/>
                <a:gd name="T7" fmla="*/ 105 h 618"/>
                <a:gd name="T8" fmla="*/ 68 w 648"/>
                <a:gd name="T9" fmla="*/ 74 h 618"/>
                <a:gd name="T10" fmla="*/ 106 w 648"/>
                <a:gd name="T11" fmla="*/ 34 h 618"/>
                <a:gd name="T12" fmla="*/ 131 w 648"/>
                <a:gd name="T13" fmla="*/ 14 h 618"/>
                <a:gd name="T14" fmla="*/ 155 w 648"/>
                <a:gd name="T15" fmla="*/ 0 h 618"/>
                <a:gd name="T16" fmla="*/ 159 w 648"/>
                <a:gd name="T17" fmla="*/ 6 h 618"/>
                <a:gd name="T18" fmla="*/ 139 w 648"/>
                <a:gd name="T19" fmla="*/ 23 h 618"/>
                <a:gd name="T20" fmla="*/ 110 w 648"/>
                <a:gd name="T21" fmla="*/ 54 h 618"/>
                <a:gd name="T22" fmla="*/ 85 w 648"/>
                <a:gd name="T23" fmla="*/ 84 h 618"/>
                <a:gd name="T24" fmla="*/ 57 w 648"/>
                <a:gd name="T25" fmla="*/ 129 h 618"/>
                <a:gd name="T26" fmla="*/ 35 w 648"/>
                <a:gd name="T27" fmla="*/ 144 h 618"/>
                <a:gd name="T28" fmla="*/ 20 w 648"/>
                <a:gd name="T29" fmla="*/ 109 h 618"/>
                <a:gd name="T30" fmla="*/ 10 w 648"/>
                <a:gd name="T31" fmla="*/ 94 h 618"/>
                <a:gd name="T32" fmla="*/ 0 w 648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618"/>
                <a:gd name="T53" fmla="*/ 648 w 648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ru-RU" sz="1600"/>
            </a:p>
          </p:txBody>
        </p:sp>
      </p:grpSp>
    </p:spTree>
    <p:extLst>
      <p:ext uri="{BB962C8B-B14F-4D97-AF65-F5344CB8AC3E}">
        <p14:creationId xmlns:p14="http://schemas.microsoft.com/office/powerpoint/2010/main" val="19907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74660" y="495655"/>
            <a:ext cx="10758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ЭТАП РЕАЛИЗАЦИИ ПИЛОТНОГО ПРОЕКТА </a:t>
            </a:r>
          </a:p>
          <a:p>
            <a:pPr algn="ctr"/>
            <a:r>
              <a:rPr lang="ru-RU" sz="2000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ПО ПЕРЕХОДУ НА ПРОВЕДЕНИЕ </a:t>
            </a:r>
            <a:r>
              <a:rPr lang="ru-RU" sz="2000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ОСС В ЭЛЕКТРОННОМ </a:t>
            </a:r>
            <a:r>
              <a:rPr lang="ru-RU" sz="2000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ВИДЕ</a:t>
            </a:r>
            <a:endParaRPr lang="ru-RU" sz="2000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286462"/>
              </p:ext>
            </p:extLst>
          </p:nvPr>
        </p:nvGraphicFramePr>
        <p:xfrm>
          <a:off x="786136" y="1209528"/>
          <a:ext cx="10746771" cy="530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7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56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99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301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8155">
                <a:tc gridSpan="2">
                  <a:txBody>
                    <a:bodyPr/>
                    <a:lstStyle/>
                    <a:p>
                      <a:pPr algn="ctr" defTabSz="852488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пилотных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 (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Реализованные мероприятия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8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Балашиха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собрания о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переходе на электронную форму. </a:t>
                      </a:r>
                    </a:p>
                    <a:p>
                      <a:endParaRPr lang="ru-RU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собраний </a:t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направлены </a:t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ГЖИ МО. </a:t>
                      </a:r>
                    </a:p>
                    <a:p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Далее планируются определение тематик, по которым будет проведены собрания посредством </a:t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ЕИАС ЖКХ.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1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Королев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8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Подольск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81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Реутов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8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Серпухов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811"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34 313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1" y="2031785"/>
            <a:ext cx="636861" cy="762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8" y="4467255"/>
            <a:ext cx="668569" cy="767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6" y="5317350"/>
            <a:ext cx="636861" cy="738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5" y="3652249"/>
            <a:ext cx="659275" cy="791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1" y="2876698"/>
            <a:ext cx="594136" cy="7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921" y="38355"/>
            <a:ext cx="260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51476" y="-14400"/>
            <a:ext cx="5380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ПЕРВЫЕ РЕЗУЛЬТАТЫ ПИЛОТНОГО ПРОЕКТА: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38472"/>
              </p:ext>
            </p:extLst>
          </p:nvPr>
        </p:nvGraphicFramePr>
        <p:xfrm>
          <a:off x="308484" y="871127"/>
          <a:ext cx="11661844" cy="562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635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255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69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06368">
                <a:tc>
                  <a:txBody>
                    <a:bodyPr/>
                    <a:lstStyle/>
                    <a:p>
                      <a:pPr algn="ctr" defTabSz="852488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пилотных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окончания голосования </a:t>
                      </a:r>
                      <a:b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ЕИАС ЖКХ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Вопросы,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поставленные </a:t>
                      </a:r>
                      <a:b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голосование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50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Балашиха</a:t>
                      </a:r>
                      <a:endParaRPr lang="ru-RU" sz="18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ОСС проведены 01.04.19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КВОРУМА,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инициированы повторные ОСС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Избрание совета МКД и председателя совета МКД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21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Королев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ОСС проведены 02.04.19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Избрание совета МКД и председателя совета МКД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ОСС опубликованы </a:t>
                      </a:r>
                      <a:b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ЕИАС ЖКХ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0628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Подольск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ОСС в работе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</a:t>
                      </a:r>
                      <a:r>
                        <a:rPr lang="ru-RU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16.04.19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976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Реутов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ОСС проведены 29.03.19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работы по текущему ремонту и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работ по ремонту мест общего пользования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МКД;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ОСС опубликованы </a:t>
                      </a:r>
                      <a:b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ЕИАС ЖКХ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88865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 Серпухов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ОСС проведены 31.03.19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ОСС в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работе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</a:t>
                      </a:r>
                      <a:r>
                        <a:rPr lang="ru-RU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16.04.19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в весенне-летний период 2019 года ремонтных работ вентиляционных шахт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ОСС опубликованы </a:t>
                      </a:r>
                      <a:b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ЕИАС ЖКХ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8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400091" y="636403"/>
            <a:ext cx="8430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II</a:t>
            </a:r>
            <a:r>
              <a:rPr lang="ru-RU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 ЭТАП РЕАЛИЗАЦИИ ПИЛОТНОГО </a:t>
            </a:r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ПРОЕКТА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187" y="6124151"/>
            <a:ext cx="94772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форма ДК по переходу на проведение ОСС в электронном виде направлена в ОМСУ.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от 09.04.2019 №12Исх-3400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64902B44-B576-4484-B1E5-F74296BAA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3836"/>
              </p:ext>
            </p:extLst>
          </p:nvPr>
        </p:nvGraphicFramePr>
        <p:xfrm>
          <a:off x="128187" y="1049073"/>
          <a:ext cx="11964113" cy="5005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368">
                  <a:extLst>
                    <a:ext uri="{9D8B030D-6E8A-4147-A177-3AD203B41FA5}">
                      <a16:colId xmlns="" xmlns:a16="http://schemas.microsoft.com/office/drawing/2014/main" val="4072966026"/>
                    </a:ext>
                  </a:extLst>
                </a:gridCol>
                <a:gridCol w="9562745">
                  <a:extLst>
                    <a:ext uri="{9D8B030D-6E8A-4147-A177-3AD203B41FA5}">
                      <a16:colId xmlns="" xmlns:a16="http://schemas.microsoft.com/office/drawing/2014/main" val="2238164425"/>
                    </a:ext>
                  </a:extLst>
                </a:gridCol>
              </a:tblGrid>
              <a:tr h="46247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ОМСУ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Основные мероприятия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ДК</a:t>
                      </a:r>
                      <a:r>
                        <a:rPr lang="ru-RU" sz="2400" b="1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ru-RU" sz="2400" b="0" kern="12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5945652"/>
                  </a:ext>
                </a:extLst>
              </a:tr>
              <a:tr h="4542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Участники </a:t>
                      </a:r>
                    </a:p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этапа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 ОМСУ)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Утверждение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графика проведения обучающих семинаров с Ростелеком для отработки технических вопросов при проведении ОСС в эл. виде и работе 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системе.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22.04.2019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Отбор пилотных МКД для участия в проекте.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2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.04.2019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Утверждение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ДК по проведению ОСС в МКД, включенных в пилотный проект, по вопросу перехода на проведение ОСС 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29.04.2019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Обеспечение регистрации управляющей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организации, собственников помещений и жителей МКД, вошедших в пилотный проект, в ЕИАС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ЖКХ.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Постоянно / не позднее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27.05.2019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Представление протоколов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ОСС с результатами голосования о переходе на проведение ОСС в эл. виде 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ГЖИ и Министерство.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позднее 27.05.2019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3644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0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22367" y="710926"/>
            <a:ext cx="1252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Единая информационно-аналитическая система ЖКХ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ЕИАС ЖКХ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)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региональный сегмент государственной информационной системы ЖКХ (ГИС ЖКХ)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517494311"/>
              </p:ext>
            </p:extLst>
          </p:nvPr>
        </p:nvGraphicFramePr>
        <p:xfrm>
          <a:off x="44687" y="1861351"/>
          <a:ext cx="7357540" cy="485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4612" y="2009136"/>
            <a:ext cx="103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9 ЦИОГВ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04378" y="2883743"/>
            <a:ext cx="1027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(244) ОМСУ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0001" y="4829465"/>
            <a:ext cx="17363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(2355) Управляющих организаций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9453" y="5750190"/>
            <a:ext cx="2332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94% (594)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75" y="4795078"/>
            <a:ext cx="1849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(7) Региональных оператора ТКО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043" y="2759149"/>
            <a:ext cx="133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(48) Расчетных центров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99991" y="2564517"/>
            <a:ext cx="43920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 организациях – участниках сферы ЖКХ (ЦИОГВ, ОМСУ, УО и РСО);</a:t>
            </a:r>
          </a:p>
          <a:p>
            <a:pPr marL="285750" lvl="0" indent="-285750">
              <a:buFontTx/>
              <a:buChar char="-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многоквартирных домах и жилых домах (общие сведения, инженерные системы, помещения, износ, капитальный ремонт, общедомовые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индивидуальные приборы учета);</a:t>
            </a:r>
          </a:p>
          <a:p>
            <a:pPr marL="285750" lvl="0" indent="-285750">
              <a:buFontTx/>
              <a:buChar char="-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лицевых счетах и платежных 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документах абонентов;</a:t>
            </a: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 объектах коммунальной и инженерной инфраструктуры;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429687" y="2564517"/>
            <a:ext cx="370304" cy="3639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451581" y="3425697"/>
            <a:ext cx="370304" cy="3639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429687" y="4987273"/>
            <a:ext cx="370304" cy="3639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429687" y="5808616"/>
            <a:ext cx="370304" cy="3639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799991" y="1765067"/>
            <a:ext cx="4503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Размещаемая в ЕИАС ЖКХ информация:</a:t>
            </a:r>
          </a:p>
        </p:txBody>
      </p:sp>
    </p:spTree>
    <p:extLst>
      <p:ext uri="{BB962C8B-B14F-4D97-AF65-F5344CB8AC3E}">
        <p14:creationId xmlns:p14="http://schemas.microsoft.com/office/powerpoint/2010/main" val="24279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64902B44-B576-4484-B1E5-F74296BAA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57322"/>
              </p:ext>
            </p:extLst>
          </p:nvPr>
        </p:nvGraphicFramePr>
        <p:xfrm>
          <a:off x="526474" y="895610"/>
          <a:ext cx="11314544" cy="579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95">
                  <a:extLst>
                    <a:ext uri="{9D8B030D-6E8A-4147-A177-3AD203B41FA5}">
                      <a16:colId xmlns="" xmlns:a16="http://schemas.microsoft.com/office/drawing/2014/main" val="770129020"/>
                    </a:ext>
                  </a:extLst>
                </a:gridCol>
                <a:gridCol w="6264765">
                  <a:extLst>
                    <a:ext uri="{9D8B030D-6E8A-4147-A177-3AD203B41FA5}">
                      <a16:colId xmlns="" xmlns:a16="http://schemas.microsoft.com/office/drawing/2014/main" val="4072966026"/>
                    </a:ext>
                  </a:extLst>
                </a:gridCol>
                <a:gridCol w="2271275">
                  <a:extLst>
                    <a:ext uri="{9D8B030D-6E8A-4147-A177-3AD203B41FA5}">
                      <a16:colId xmlns="" xmlns:a16="http://schemas.microsoft.com/office/drawing/2014/main" val="2238164425"/>
                    </a:ext>
                  </a:extLst>
                </a:gridCol>
                <a:gridCol w="2161309">
                  <a:extLst>
                    <a:ext uri="{9D8B030D-6E8A-4147-A177-3AD203B41FA5}">
                      <a16:colId xmlns="" xmlns:a16="http://schemas.microsoft.com/office/drawing/2014/main" val="3378660804"/>
                    </a:ext>
                  </a:extLst>
                </a:gridCol>
              </a:tblGrid>
              <a:tr h="59931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Поручения: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Сроки: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5945652"/>
                  </a:ext>
                </a:extLst>
              </a:tr>
              <a:tr h="6757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проведение информационной кампании по переходу на проведение ОСС в электронном виде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3644709"/>
                  </a:ext>
                </a:extLst>
              </a:tr>
              <a:tr h="7263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переход на проведение ОСС в электронном виде дополнительно 10 МКД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этапа)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17.05.2019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5017152"/>
                  </a:ext>
                </a:extLst>
              </a:tr>
              <a:tr h="9057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проведение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ОСС в электронном виде по пилотным МКД, перешедшим на проведение ОСС в электронном виде, в соответствие с приоритетными тематиками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этапа)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13.05.2019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20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Утвердить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подписью Главы и представить в Министерство ДК по переходу на проведение ОСС в электронном виде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этапа)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29.04.2019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0702046"/>
                  </a:ext>
                </a:extLst>
              </a:tr>
              <a:tr h="7154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переход на проведение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ОСС в электронном виде в соответствие с ДК (не менее 15 МКД)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этапа)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27.05.2019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9685601"/>
                  </a:ext>
                </a:extLst>
              </a:tr>
              <a:tr h="7055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Обеспечить регистрацию собственников помещений МКД в личном кабинете ЕИАС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ЖКХ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5731665"/>
                  </a:ext>
                </a:extLst>
              </a:tr>
              <a:tr h="7055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опросов/голосований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открытой части портала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9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</a:p>
                  </a:txBody>
                  <a:tcPr marL="55440" marR="19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12187" y="219865"/>
            <a:ext cx="4981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Перечень поручений ОМСУ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9" y="1533143"/>
            <a:ext cx="3436416" cy="2096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58" y="25080"/>
            <a:ext cx="689021" cy="630972"/>
          </a:xfrm>
          <a:prstGeom prst="rect">
            <a:avLst/>
          </a:prstGeom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7ED0234-2B63-354C-BCA2-DD1F1B816F80}"/>
              </a:ext>
            </a:extLst>
          </p:cNvPr>
          <p:cNvSpPr/>
          <p:nvPr/>
        </p:nvSpPr>
        <p:spPr>
          <a:xfrm>
            <a:off x="2625832" y="812429"/>
            <a:ext cx="698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ЗАДАЧИ ЦИФРОВИЗАЦИИ ОТРАСЛИ ЖКХ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8D9641F-7EBA-E947-83C3-7673BAE6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02" y="1532409"/>
            <a:ext cx="8062547" cy="206188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Основная задача </a:t>
            </a:r>
            <a:r>
              <a:rPr lang="ru-RU" sz="2200" dirty="0">
                <a:latin typeface="+mn-lt"/>
                <a:ea typeface="+mn-ea"/>
                <a:cs typeface="+mn-cs"/>
              </a:rPr>
              <a:t>- </a:t>
            </a:r>
            <a: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предоставить жителям</a:t>
            </a:r>
            <a:b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Московской области простые</a:t>
            </a:r>
            <a:r>
              <a:rPr lang="en-US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мобильные и  удобные сервисы управления своей квартирой и участия </a:t>
            </a:r>
            <a:b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жизни дома через цифровое устройство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4432F838-F23E-144F-AE55-5CE80C5AC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17179"/>
              </p:ext>
            </p:extLst>
          </p:nvPr>
        </p:nvGraphicFramePr>
        <p:xfrm>
          <a:off x="290147" y="3833929"/>
          <a:ext cx="11353018" cy="282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0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42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22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Предоставить возможности активного обсуждения </a:t>
                      </a:r>
                      <a:b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вопросам управления</a:t>
                      </a:r>
                      <a:r>
                        <a:rPr lang="ru-RU" sz="19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многоквартирными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домами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Исключить необходимость рутинной и ручной работы при оформлении документов и решений, </a:t>
                      </a:r>
                      <a:b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также злоупотребления и реализацию мошеннических схем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D2F0157-71F8-3D4D-875A-9C27AFCFDFD3}"/>
              </a:ext>
            </a:extLst>
          </p:cNvPr>
          <p:cNvGrpSpPr/>
          <p:nvPr/>
        </p:nvGrpSpPr>
        <p:grpSpPr>
          <a:xfrm>
            <a:off x="2741368" y="3767946"/>
            <a:ext cx="1222130" cy="994118"/>
            <a:chOff x="5051058" y="1059160"/>
            <a:chExt cx="388938" cy="361950"/>
          </a:xfrm>
          <a:effectLst/>
        </p:grpSpPr>
        <p:sp>
          <p:nvSpPr>
            <p:cNvPr id="18" name="Rectangle 22">
              <a:extLst>
                <a:ext uri="{FF2B5EF4-FFF2-40B4-BE49-F238E27FC236}">
                  <a16:creationId xmlns="" xmlns:a16="http://schemas.microsoft.com/office/drawing/2014/main" id="{CF85A67C-5ACD-9A4A-A8E9-DEE57969C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058" y="1112524"/>
              <a:ext cx="309753" cy="30858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6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="" xmlns:a16="http://schemas.microsoft.com/office/drawing/2014/main" id="{01D4705F-C06D-A343-B5EA-83A77773F5FD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069690" y="1059160"/>
              <a:ext cx="370306" cy="334108"/>
            </a:xfrm>
            <a:custGeom>
              <a:avLst/>
              <a:gdLst>
                <a:gd name="T0" fmla="*/ 0 w 648"/>
                <a:gd name="T1" fmla="*/ 87 h 618"/>
                <a:gd name="T2" fmla="*/ 22 w 648"/>
                <a:gd name="T3" fmla="*/ 75 h 618"/>
                <a:gd name="T4" fmla="*/ 30 w 648"/>
                <a:gd name="T5" fmla="*/ 79 h 618"/>
                <a:gd name="T6" fmla="*/ 45 w 648"/>
                <a:gd name="T7" fmla="*/ 105 h 618"/>
                <a:gd name="T8" fmla="*/ 68 w 648"/>
                <a:gd name="T9" fmla="*/ 74 h 618"/>
                <a:gd name="T10" fmla="*/ 106 w 648"/>
                <a:gd name="T11" fmla="*/ 34 h 618"/>
                <a:gd name="T12" fmla="*/ 131 w 648"/>
                <a:gd name="T13" fmla="*/ 14 h 618"/>
                <a:gd name="T14" fmla="*/ 155 w 648"/>
                <a:gd name="T15" fmla="*/ 0 h 618"/>
                <a:gd name="T16" fmla="*/ 159 w 648"/>
                <a:gd name="T17" fmla="*/ 6 h 618"/>
                <a:gd name="T18" fmla="*/ 139 w 648"/>
                <a:gd name="T19" fmla="*/ 23 h 618"/>
                <a:gd name="T20" fmla="*/ 110 w 648"/>
                <a:gd name="T21" fmla="*/ 54 h 618"/>
                <a:gd name="T22" fmla="*/ 85 w 648"/>
                <a:gd name="T23" fmla="*/ 84 h 618"/>
                <a:gd name="T24" fmla="*/ 57 w 648"/>
                <a:gd name="T25" fmla="*/ 129 h 618"/>
                <a:gd name="T26" fmla="*/ 35 w 648"/>
                <a:gd name="T27" fmla="*/ 144 h 618"/>
                <a:gd name="T28" fmla="*/ 20 w 648"/>
                <a:gd name="T29" fmla="*/ 109 h 618"/>
                <a:gd name="T30" fmla="*/ 10 w 648"/>
                <a:gd name="T31" fmla="*/ 94 h 618"/>
                <a:gd name="T32" fmla="*/ 0 w 648"/>
                <a:gd name="T33" fmla="*/ 87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8"/>
                <a:gd name="T52" fmla="*/ 0 h 618"/>
                <a:gd name="T53" fmla="*/ 648 w 648"/>
                <a:gd name="T54" fmla="*/ 618 h 6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ru-RU" sz="1600"/>
            </a:p>
          </p:txBody>
        </p:sp>
      </p:grpSp>
      <p:sp>
        <p:nvSpPr>
          <p:cNvPr id="20" name="Freeform 298">
            <a:extLst>
              <a:ext uri="{FF2B5EF4-FFF2-40B4-BE49-F238E27FC236}">
                <a16:creationId xmlns="" xmlns:a16="http://schemas.microsoft.com/office/drawing/2014/main" id="{D7F832F4-A68F-1842-82D3-F88030F81727}"/>
              </a:ext>
            </a:extLst>
          </p:cNvPr>
          <p:cNvSpPr>
            <a:spLocks/>
          </p:cNvSpPr>
          <p:nvPr/>
        </p:nvSpPr>
        <p:spPr bwMode="auto">
          <a:xfrm>
            <a:off x="8529961" y="3833929"/>
            <a:ext cx="833659" cy="862152"/>
          </a:xfrm>
          <a:custGeom>
            <a:avLst/>
            <a:gdLst>
              <a:gd name="T0" fmla="*/ 58071 w 336"/>
              <a:gd name="T1" fmla="*/ 84306 h 340"/>
              <a:gd name="T2" fmla="*/ 85399 w 336"/>
              <a:gd name="T3" fmla="*/ 42153 h 340"/>
              <a:gd name="T4" fmla="*/ 126390 w 336"/>
              <a:gd name="T5" fmla="*/ 0 h 340"/>
              <a:gd name="T6" fmla="*/ 128668 w 336"/>
              <a:gd name="T7" fmla="*/ 37596 h 340"/>
              <a:gd name="T8" fmla="*/ 144609 w 336"/>
              <a:gd name="T9" fmla="*/ 75191 h 340"/>
              <a:gd name="T10" fmla="*/ 181046 w 336"/>
              <a:gd name="T11" fmla="*/ 143547 h 340"/>
              <a:gd name="T12" fmla="*/ 210651 w 336"/>
              <a:gd name="T13" fmla="*/ 110509 h 340"/>
              <a:gd name="T14" fmla="*/ 241394 w 336"/>
              <a:gd name="T15" fmla="*/ 76331 h 340"/>
              <a:gd name="T16" fmla="*/ 284663 w 336"/>
              <a:gd name="T17" fmla="*/ 45571 h 340"/>
              <a:gd name="T18" fmla="*/ 319961 w 336"/>
              <a:gd name="T19" fmla="*/ 42153 h 340"/>
              <a:gd name="T20" fmla="*/ 354121 w 336"/>
              <a:gd name="T21" fmla="*/ 63799 h 340"/>
              <a:gd name="T22" fmla="*/ 370062 w 336"/>
              <a:gd name="T23" fmla="*/ 107091 h 340"/>
              <a:gd name="T24" fmla="*/ 347289 w 336"/>
              <a:gd name="T25" fmla="*/ 112787 h 340"/>
              <a:gd name="T26" fmla="*/ 327932 w 336"/>
              <a:gd name="T27" fmla="*/ 118484 h 340"/>
              <a:gd name="T28" fmla="*/ 241394 w 336"/>
              <a:gd name="T29" fmla="*/ 210764 h 340"/>
              <a:gd name="T30" fmla="*/ 292634 w 336"/>
              <a:gd name="T31" fmla="*/ 255195 h 340"/>
              <a:gd name="T32" fmla="*/ 337041 w 336"/>
              <a:gd name="T33" fmla="*/ 279120 h 340"/>
              <a:gd name="T34" fmla="*/ 382587 w 336"/>
              <a:gd name="T35" fmla="*/ 284816 h 340"/>
              <a:gd name="T36" fmla="*/ 370062 w 336"/>
              <a:gd name="T37" fmla="*/ 313298 h 340"/>
              <a:gd name="T38" fmla="*/ 337041 w 336"/>
              <a:gd name="T39" fmla="*/ 353172 h 340"/>
              <a:gd name="T40" fmla="*/ 304020 w 336"/>
              <a:gd name="T41" fmla="*/ 363425 h 340"/>
              <a:gd name="T42" fmla="*/ 255058 w 336"/>
              <a:gd name="T43" fmla="*/ 338362 h 340"/>
              <a:gd name="T44" fmla="*/ 190155 w 336"/>
              <a:gd name="T45" fmla="*/ 281398 h 340"/>
              <a:gd name="T46" fmla="*/ 153718 w 336"/>
              <a:gd name="T47" fmla="*/ 333805 h 340"/>
              <a:gd name="T48" fmla="*/ 115004 w 336"/>
              <a:gd name="T49" fmla="*/ 375957 h 340"/>
              <a:gd name="T50" fmla="*/ 84260 w 336"/>
              <a:gd name="T51" fmla="*/ 387350 h 340"/>
              <a:gd name="T52" fmla="*/ 37576 w 336"/>
              <a:gd name="T53" fmla="*/ 362286 h 340"/>
              <a:gd name="T54" fmla="*/ 0 w 336"/>
              <a:gd name="T55" fmla="*/ 312159 h 340"/>
              <a:gd name="T56" fmla="*/ 39853 w 336"/>
              <a:gd name="T57" fmla="*/ 307601 h 340"/>
              <a:gd name="T58" fmla="*/ 76290 w 336"/>
              <a:gd name="T59" fmla="*/ 281398 h 340"/>
              <a:gd name="T60" fmla="*/ 127529 w 336"/>
              <a:gd name="T61" fmla="*/ 214182 h 340"/>
              <a:gd name="T62" fmla="*/ 78567 w 336"/>
              <a:gd name="T63" fmla="*/ 144687 h 340"/>
              <a:gd name="T64" fmla="*/ 64903 w 336"/>
              <a:gd name="T65" fmla="*/ 112787 h 340"/>
              <a:gd name="T66" fmla="*/ 58071 w 336"/>
              <a:gd name="T67" fmla="*/ 84306 h 3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6"/>
              <a:gd name="T103" fmla="*/ 0 h 340"/>
              <a:gd name="T104" fmla="*/ 336 w 336"/>
              <a:gd name="T105" fmla="*/ 340 h 3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6" h="340">
                <a:moveTo>
                  <a:pt x="51" y="74"/>
                </a:moveTo>
                <a:lnTo>
                  <a:pt x="75" y="37"/>
                </a:lnTo>
                <a:lnTo>
                  <a:pt x="111" y="0"/>
                </a:lnTo>
                <a:lnTo>
                  <a:pt x="113" y="33"/>
                </a:lnTo>
                <a:lnTo>
                  <a:pt x="127" y="66"/>
                </a:lnTo>
                <a:lnTo>
                  <a:pt x="159" y="126"/>
                </a:lnTo>
                <a:lnTo>
                  <a:pt x="185" y="97"/>
                </a:lnTo>
                <a:lnTo>
                  <a:pt x="212" y="67"/>
                </a:lnTo>
                <a:lnTo>
                  <a:pt x="250" y="40"/>
                </a:lnTo>
                <a:lnTo>
                  <a:pt x="281" y="37"/>
                </a:lnTo>
                <a:lnTo>
                  <a:pt x="311" y="56"/>
                </a:lnTo>
                <a:lnTo>
                  <a:pt x="325" y="94"/>
                </a:lnTo>
                <a:lnTo>
                  <a:pt x="305" y="99"/>
                </a:lnTo>
                <a:lnTo>
                  <a:pt x="288" y="104"/>
                </a:lnTo>
                <a:lnTo>
                  <a:pt x="212" y="185"/>
                </a:lnTo>
                <a:lnTo>
                  <a:pt x="257" y="224"/>
                </a:lnTo>
                <a:lnTo>
                  <a:pt x="296" y="245"/>
                </a:lnTo>
                <a:lnTo>
                  <a:pt x="336" y="250"/>
                </a:lnTo>
                <a:lnTo>
                  <a:pt x="325" y="275"/>
                </a:lnTo>
                <a:lnTo>
                  <a:pt x="296" y="310"/>
                </a:lnTo>
                <a:lnTo>
                  <a:pt x="267" y="319"/>
                </a:lnTo>
                <a:lnTo>
                  <a:pt x="224" y="297"/>
                </a:lnTo>
                <a:lnTo>
                  <a:pt x="167" y="247"/>
                </a:lnTo>
                <a:lnTo>
                  <a:pt x="135" y="293"/>
                </a:lnTo>
                <a:lnTo>
                  <a:pt x="101" y="330"/>
                </a:lnTo>
                <a:lnTo>
                  <a:pt x="74" y="340"/>
                </a:lnTo>
                <a:lnTo>
                  <a:pt x="33" y="318"/>
                </a:lnTo>
                <a:lnTo>
                  <a:pt x="0" y="274"/>
                </a:lnTo>
                <a:lnTo>
                  <a:pt x="35" y="270"/>
                </a:lnTo>
                <a:lnTo>
                  <a:pt x="67" y="247"/>
                </a:lnTo>
                <a:lnTo>
                  <a:pt x="112" y="188"/>
                </a:lnTo>
                <a:lnTo>
                  <a:pt x="69" y="127"/>
                </a:lnTo>
                <a:lnTo>
                  <a:pt x="57" y="99"/>
                </a:lnTo>
                <a:lnTo>
                  <a:pt x="51" y="7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8B1E2F6-01A6-4D8E-B662-FC90C08CD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18" y="587336"/>
            <a:ext cx="1911257" cy="1461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58" y="25080"/>
            <a:ext cx="689021" cy="630972"/>
          </a:xfrm>
          <a:prstGeom prst="rect">
            <a:avLst/>
          </a:prstGeom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A6108A62-884C-EC4C-B1DF-903371E957A1}"/>
              </a:ext>
            </a:extLst>
          </p:cNvPr>
          <p:cNvSpPr txBox="1">
            <a:spLocks/>
          </p:cNvSpPr>
          <p:nvPr/>
        </p:nvSpPr>
        <p:spPr>
          <a:xfrm>
            <a:off x="2741368" y="1976183"/>
            <a:ext cx="8883073" cy="463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сервис по организации проведения общих собраний собственников помещений в   </a:t>
            </a:r>
          </a:p>
          <a:p>
            <a:pPr lvl="1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соответствии с требованиями жилищного законодательства</a:t>
            </a: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сервис организации проведения голосований для участия граждан в обсуждении, принятии решений по вопросам управления МКД, благоустройства придомовых и дворовых территорий</a:t>
            </a: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уведомлений собственников и нанимателей жилых помещений МКД по вопросам функционирования МКД</a:t>
            </a: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32000"/>
              </a:lnSpc>
              <a:buClr>
                <a:schemeClr val="accent2">
                  <a:lumMod val="75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сервис общения между собственниками и нанимателями жилых помещений МКД (общедомовой чат)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7ED0234-2B63-354C-BCA2-DD1F1B816F80}"/>
              </a:ext>
            </a:extLst>
          </p:cNvPr>
          <p:cNvSpPr/>
          <p:nvPr/>
        </p:nvSpPr>
        <p:spPr>
          <a:xfrm>
            <a:off x="1922865" y="964133"/>
            <a:ext cx="8252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ЭЛЕКТРОННЫЕ СЕРВИСЫ ДЛЯ ГРАЖДАН </a:t>
            </a:r>
            <a:b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НА БАЗЕ ЕИАС ЖКХ 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978995" y="1937325"/>
            <a:ext cx="2106884" cy="998338"/>
          </a:xfrm>
          <a:prstGeom prst="homePlate">
            <a:avLst>
              <a:gd name="adj" fmla="val 169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lIns="36000" tIns="19202" rIns="19202" bIns="19202" anchor="ctr"/>
          <a:lstStyle/>
          <a:p>
            <a:pPr marL="94824" defTabSz="1021013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978995" y="3101199"/>
            <a:ext cx="2106884" cy="998338"/>
          </a:xfrm>
          <a:prstGeom prst="homePlate">
            <a:avLst>
              <a:gd name="adj" fmla="val 169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lIns="36000" tIns="19202" rIns="19202" bIns="19202" anchor="ctr"/>
          <a:lstStyle/>
          <a:p>
            <a:pPr marL="94824" defTabSz="1021013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Голосования/</a:t>
            </a:r>
          </a:p>
          <a:p>
            <a:pPr marL="94824" defTabSz="1021013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978995" y="5486185"/>
            <a:ext cx="2106884" cy="998338"/>
          </a:xfrm>
          <a:prstGeom prst="homePlate">
            <a:avLst>
              <a:gd name="adj" fmla="val 169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lIns="36000" tIns="19202" rIns="19202" bIns="19202" anchor="ctr"/>
          <a:lstStyle/>
          <a:p>
            <a:pPr marL="94824" lvl="0" defTabSz="1021013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978995" y="4293692"/>
            <a:ext cx="2106884" cy="998338"/>
          </a:xfrm>
          <a:prstGeom prst="homePlate">
            <a:avLst>
              <a:gd name="adj" fmla="val 16972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lIns="36000" tIns="19202" rIns="19202" bIns="19202" anchor="ctr"/>
          <a:lstStyle/>
          <a:p>
            <a:pPr marL="94824" defTabSz="1021013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2577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8921" y="0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4998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21" y="524998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876" y="802384"/>
            <a:ext cx="1115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ПРЕДПОСЫЛКИ ДЛЯ ПРОВЕДЕНИЯ ОБЩИХ СОБРАНИЙ В ЭЛЕКТРОННОМ ВИДЕ </a:t>
            </a:r>
          </a:p>
        </p:txBody>
      </p:sp>
      <p:sp>
        <p:nvSpPr>
          <p:cNvPr id="25" name="CustomShape 3"/>
          <p:cNvSpPr/>
          <p:nvPr/>
        </p:nvSpPr>
        <p:spPr>
          <a:xfrm>
            <a:off x="2400113" y="1285527"/>
            <a:ext cx="9276071" cy="115314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Инициаторы общего собрания собственников не обладают необходимыми знаниями о процедурных требованиях и оформлении результатов. </a:t>
            </a:r>
          </a:p>
        </p:txBody>
      </p:sp>
      <p:sp>
        <p:nvSpPr>
          <p:cNvPr id="13" name="CustomShape 3"/>
          <p:cNvSpPr/>
          <p:nvPr/>
        </p:nvSpPr>
        <p:spPr>
          <a:xfrm>
            <a:off x="2400113" y="2562672"/>
            <a:ext cx="9276072" cy="103534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 на собрания и низкое представительство со стороны собственников.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2400113" y="5285212"/>
            <a:ext cx="9276072" cy="106147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Сложность в подведении итогов, подсчетов результатов с учетом требований о голосовании соразмерно долям в праве собственности на помещение.</a:t>
            </a:r>
          </a:p>
        </p:txBody>
      </p:sp>
      <p:sp>
        <p:nvSpPr>
          <p:cNvPr id="28" name="CustomShape 3"/>
          <p:cNvSpPr/>
          <p:nvPr/>
        </p:nvSpPr>
        <p:spPr>
          <a:xfrm>
            <a:off x="390240" y="2563842"/>
            <a:ext cx="1683393" cy="103534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29" name="CustomShape 3"/>
          <p:cNvSpPr/>
          <p:nvPr/>
        </p:nvSpPr>
        <p:spPr>
          <a:xfrm>
            <a:off x="380612" y="5249948"/>
            <a:ext cx="1683393" cy="10614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30" name="CustomShape 3"/>
          <p:cNvSpPr/>
          <p:nvPr/>
        </p:nvSpPr>
        <p:spPr>
          <a:xfrm>
            <a:off x="2400113" y="3722021"/>
            <a:ext cx="9276072" cy="134499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Высокая трудоемкость и длительность процедур оформления и организации собрания. </a:t>
            </a:r>
          </a:p>
        </p:txBody>
      </p:sp>
      <p:sp>
        <p:nvSpPr>
          <p:cNvPr id="32" name="CustomShape 3"/>
          <p:cNvSpPr/>
          <p:nvPr/>
        </p:nvSpPr>
        <p:spPr>
          <a:xfrm>
            <a:off x="390240" y="3741307"/>
            <a:ext cx="1683393" cy="134499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70" y="77803"/>
            <a:ext cx="689021" cy="6309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BD5293B-83F8-FD4B-AF70-C0800E203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70" y="2747265"/>
            <a:ext cx="544079" cy="54407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419C5FB-C6D4-4847-9872-CA77910CA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85" y="4114537"/>
            <a:ext cx="581092" cy="5810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91530B4-B33D-0349-98CA-F36327AB4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611" y="5351286"/>
            <a:ext cx="665366" cy="665366"/>
          </a:xfrm>
          <a:prstGeom prst="rect">
            <a:avLst/>
          </a:prstGeom>
        </p:spPr>
      </p:pic>
      <p:sp>
        <p:nvSpPr>
          <p:cNvPr id="27" name="CustomShape 3"/>
          <p:cNvSpPr/>
          <p:nvPr/>
        </p:nvSpPr>
        <p:spPr>
          <a:xfrm>
            <a:off x="425042" y="1273552"/>
            <a:ext cx="1683393" cy="10298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4D39A829-F727-F943-B15B-B6876CCE1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687" y="1503445"/>
            <a:ext cx="570101" cy="5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pic>
        <p:nvPicPr>
          <p:cNvPr id="45" name="Рисунок 44" descr="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7095" y="1006292"/>
            <a:ext cx="3011385" cy="2409108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2889" y="949146"/>
            <a:ext cx="9570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ПРАВОВЫЕ ОСНОВАНИЯ ПРОВЕДЕНИЯ ОБЩИХ СОБРАНИЙ СОБСТВЕННИКОВ ПОМЕЩЕНИЙ В ЭЛЕКТРОННОМ ВИДЕ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889" y="1995220"/>
            <a:ext cx="3586595" cy="200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3319333" y="2210846"/>
            <a:ext cx="536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п.п. 3.2-3.4 ст. 44 ЖК РФ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собственники помещений в МКД вправе принять решение об использовании системы для проведения ОСС в электронном виде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0" y="4003070"/>
            <a:ext cx="3036187" cy="20229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4737" y="3940808"/>
            <a:ext cx="85535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жилищно-коммунального хозяйства Московской области от 22.10.2018 № 251-РВ «Об утверждении Порядка проведения общих собраний собственников помещений в многоквартирном доме, опроса и информирования в электронном виде с использованием единой информационно-аналитической системы жилищно-коммунального хозяйства Московской области» регламентирует порядок проведения ОСС в электронной форме с использованием ЕИАС ЖКХ МО»</a:t>
            </a:r>
          </a:p>
          <a:p>
            <a:pPr algn="just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65" y="5120843"/>
            <a:ext cx="1751072" cy="14344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6" y="5182174"/>
            <a:ext cx="2216406" cy="13432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0" y="57513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4631" y="1223662"/>
            <a:ext cx="7907816" cy="971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ОМСУ, УК или собственник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инициативе которых созывается собрание,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сообщить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 помещений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такого собрания не позднее чем за 10 дней до даты его проведения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94631" y="2259285"/>
            <a:ext cx="7912626" cy="1195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проведении ОСС должно быть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каждому собственнику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письмом или вручено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собственнику помещения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роспись либо размещено в помещении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дома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8" y="1238643"/>
            <a:ext cx="2470085" cy="212805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1028" y="3509878"/>
            <a:ext cx="2642322" cy="1529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3 – 6 дней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(срок, как правило, устанавливается инициатором собрания)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3063" y="3628839"/>
            <a:ext cx="3787278" cy="1142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протокола с решением о переходе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вид голосования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 дня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80" y="4888487"/>
            <a:ext cx="1666793" cy="1666793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7380054" y="3535969"/>
            <a:ext cx="4542371" cy="1514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решений и протокола собрания подлежат обязательному представлению в орган государственного жилищного надзора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через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после проведения собрания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2161" y="304310"/>
            <a:ext cx="78357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НА ПРОВЕДЕНИЕ СОБРАНИЙ </a:t>
            </a:r>
            <a:b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ВИДЕ, НЕОБХОДИМО РЕШЕНИЕ ОБЩЕГО СОБРАНИЯ СОБСТВЕННИКОВ О ТАКОМ ПЕРЕХОДЕ</a:t>
            </a:r>
          </a:p>
        </p:txBody>
      </p:sp>
    </p:spTree>
    <p:extLst>
      <p:ext uri="{BB962C8B-B14F-4D97-AF65-F5344CB8AC3E}">
        <p14:creationId xmlns:p14="http://schemas.microsoft.com/office/powerpoint/2010/main" val="33881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0106" y="787221"/>
            <a:ext cx="847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89" name="Прямая со стрелкой 88"/>
          <p:cNvCxnSpPr/>
          <p:nvPr/>
        </p:nvCxnSpPr>
        <p:spPr>
          <a:xfrm>
            <a:off x="5887844" y="3222702"/>
            <a:ext cx="50097" cy="4125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517" y="1191669"/>
            <a:ext cx="511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Необходима регистрация собственника помещения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посредством ЕСИА</a:t>
            </a:r>
          </a:p>
        </p:txBody>
      </p:sp>
      <p:pic>
        <p:nvPicPr>
          <p:cNvPr id="22" name="Рисунок 21"/>
          <p:cNvPicPr/>
          <p:nvPr/>
        </p:nvPicPr>
        <p:blipFill rotWithShape="1">
          <a:blip r:embed="rId4"/>
          <a:srcRect l="2028" r="4067" b="3809"/>
          <a:stretch/>
        </p:blipFill>
        <p:spPr>
          <a:xfrm>
            <a:off x="5570598" y="1523474"/>
            <a:ext cx="6285780" cy="4591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1" y="2976406"/>
            <a:ext cx="1817295" cy="16043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80" y="2996805"/>
            <a:ext cx="1828305" cy="12769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98" y="4294034"/>
            <a:ext cx="881268" cy="286762"/>
          </a:xfrm>
          <a:prstGeom prst="rect">
            <a:avLst/>
          </a:prstGeom>
        </p:spPr>
      </p:pic>
      <p:sp>
        <p:nvSpPr>
          <p:cNvPr id="18" name="Стрелка вниз 17"/>
          <p:cNvSpPr/>
          <p:nvPr/>
        </p:nvSpPr>
        <p:spPr>
          <a:xfrm rot="16200000">
            <a:off x="2798305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4989299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65" y="1396127"/>
            <a:ext cx="6537163" cy="5344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99" y="3963727"/>
            <a:ext cx="1244181" cy="99728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732" y="1029255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Вход в личный кабинет</a:t>
            </a:r>
          </a:p>
        </p:txBody>
      </p:sp>
      <p:sp>
        <p:nvSpPr>
          <p:cNvPr id="13" name="Стрелка вниз 12"/>
          <p:cNvSpPr/>
          <p:nvPr/>
        </p:nvSpPr>
        <p:spPr>
          <a:xfrm rot="14754698">
            <a:off x="8696713" y="2388033"/>
            <a:ext cx="169667" cy="703617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3165" r="19973" b="12047"/>
          <a:stretch/>
        </p:blipFill>
        <p:spPr>
          <a:xfrm>
            <a:off x="14543" y="2609636"/>
            <a:ext cx="1407560" cy="1787703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200000">
            <a:off x="1395760" y="346238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8889" y="5585988"/>
            <a:ext cx="1860428" cy="1154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44824" y="5174915"/>
            <a:ext cx="1128549" cy="364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74" y="1593121"/>
            <a:ext cx="2723606" cy="14862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99612" y="679737"/>
            <a:ext cx="860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8186" y="1021865"/>
            <a:ext cx="394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Личном кабинете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ЕИАС ЖКХ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0910" y="3156196"/>
            <a:ext cx="26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электронной почте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20058" y="5122814"/>
            <a:ext cx="313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мобильном приложении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67" y="5707396"/>
            <a:ext cx="1880097" cy="103582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020058" y="3156196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007954" y="5037808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0566" y="2633358"/>
            <a:ext cx="4260870" cy="32480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73373" y="2633358"/>
            <a:ext cx="4104492" cy="32480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51566" y="3895892"/>
            <a:ext cx="2049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 rot="17736327" flipH="1">
            <a:off x="8626377" y="4979991"/>
            <a:ext cx="181220" cy="732156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4835" y="1443817"/>
            <a:ext cx="1049118" cy="398463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>
            <a:off x="8448186" y="4068365"/>
            <a:ext cx="710088" cy="24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_4_m49jgEy5gtFpDR91z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11034</TotalTime>
  <Words>1483</Words>
  <Application>Microsoft Office PowerPoint</Application>
  <PresentationFormat>Широкоэкранный</PresentationFormat>
  <Paragraphs>347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Open Sans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Основная задача - предоставить жителям Московской области простые, мобильные и  удобные сервисы управления своей квартирой и участия  в жизни дома через цифровое устройство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Пуляевский Родион Юрьевич</dc:creator>
  <cp:lastModifiedBy>Балахнин Михаил Михайлович</cp:lastModifiedBy>
  <cp:revision>533</cp:revision>
  <cp:lastPrinted>2019-04-09T16:28:56Z</cp:lastPrinted>
  <dcterms:created xsi:type="dcterms:W3CDTF">2018-11-08T09:16:53Z</dcterms:created>
  <dcterms:modified xsi:type="dcterms:W3CDTF">2019-04-23T16:17:35Z</dcterms:modified>
</cp:coreProperties>
</file>