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91" r:id="rId3"/>
    <p:sldId id="257" r:id="rId4"/>
    <p:sldId id="295" r:id="rId5"/>
    <p:sldId id="294" r:id="rId6"/>
    <p:sldId id="264" r:id="rId7"/>
    <p:sldId id="300" r:id="rId8"/>
    <p:sldId id="296" r:id="rId9"/>
    <p:sldId id="266" r:id="rId10"/>
    <p:sldId id="289" r:id="rId11"/>
    <p:sldId id="287" r:id="rId12"/>
    <p:sldId id="297" r:id="rId13"/>
    <p:sldId id="286" r:id="rId14"/>
    <p:sldId id="259" r:id="rId15"/>
    <p:sldId id="263" r:id="rId16"/>
    <p:sldId id="260" r:id="rId17"/>
    <p:sldId id="267" r:id="rId18"/>
    <p:sldId id="262" r:id="rId19"/>
    <p:sldId id="268" r:id="rId20"/>
    <p:sldId id="270" r:id="rId21"/>
    <p:sldId id="269" r:id="rId22"/>
    <p:sldId id="298" r:id="rId23"/>
    <p:sldId id="275" r:id="rId24"/>
    <p:sldId id="276" r:id="rId25"/>
    <p:sldId id="288" r:id="rId26"/>
    <p:sldId id="278" r:id="rId27"/>
    <p:sldId id="273" r:id="rId28"/>
    <p:sldId id="274" r:id="rId29"/>
    <p:sldId id="279" r:id="rId30"/>
    <p:sldId id="280" r:id="rId31"/>
    <p:sldId id="281" r:id="rId32"/>
    <p:sldId id="285" r:id="rId33"/>
    <p:sldId id="282" r:id="rId34"/>
    <p:sldId id="299" r:id="rId35"/>
    <p:sldId id="283" r:id="rId36"/>
    <p:sldId id="284" r:id="rId37"/>
    <p:sldId id="292" r:id="rId38"/>
    <p:sldId id="29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8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0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79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38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08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7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0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0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7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6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8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7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6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4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1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8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9469F-ED02-4C2F-8556-5ECF61080F8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A2F619-8A6B-4087-AB44-B320F68B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567" y="1849584"/>
            <a:ext cx="9260176" cy="275804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К 90-летию 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образования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Наро-Фоминского района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13756"/>
            <a:ext cx="1457426" cy="18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203" y="624110"/>
            <a:ext cx="4094409" cy="128089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1600" dirty="0" smtClean="0"/>
              <a:t>Протокол заседания исполкома Наро-Фоминского райсовета от октября 1941 г. о работе в условиях фронтовой полосы</a:t>
            </a:r>
            <a:br>
              <a:rPr lang="ru-RU" sz="1600" dirty="0" smtClean="0"/>
            </a:br>
            <a:r>
              <a:rPr lang="ru-RU" sz="1600" dirty="0" smtClean="0"/>
              <a:t>(Ф.71, оп.1, д. 1, л.1)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31" y="154379"/>
            <a:ext cx="4924126" cy="656550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603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21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5070" y="997527"/>
            <a:ext cx="7148945" cy="484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806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958" y="4508331"/>
            <a:ext cx="4284414" cy="1631212"/>
          </a:xfr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Протокол заседания исполкома Наро-Фоминского горсовета № 26 от 25.12.1942 г.</a:t>
            </a:r>
            <a:br>
              <a:rPr lang="ru-RU" sz="1800" dirty="0" smtClean="0"/>
            </a:br>
            <a:r>
              <a:rPr lang="ru-RU" sz="1800" dirty="0" smtClean="0"/>
              <a:t> На повестке дня вопрос культурно-бытового обслуживания граждан</a:t>
            </a:r>
            <a:br>
              <a:rPr lang="ru-RU" sz="1800" dirty="0" smtClean="0"/>
            </a:br>
            <a:r>
              <a:rPr lang="ru-RU" sz="1800" dirty="0" smtClean="0"/>
              <a:t>             (Ф.82, оп.1, д.2, л.3)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47" y="201881"/>
            <a:ext cx="5162551" cy="6335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762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456" y="981694"/>
            <a:ext cx="8915400" cy="3777622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жителей города позволил в кратчайшие сроки восстановить в Наро-Фоминске жилые дома, школы, хлебозавод, водопровод, прачечную, поликлинику.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декабрю 1954 года была полностью восстановлена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прядильно-ткацкая фабрика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50-е годы в Наро-Фоминске развернулось новое жилищное и культурно-бытовое строительство. В городе появилась средняя школа, кинотеатр, гостиница, два детских сада, ясли, пять четырехэтажных жилых здания на ул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пролегла новая улица имени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Маркса. Прядильно-ткацкой фабрикой было построено восемь двухэтажных домов. На окраине города вырос новый поселок текстильщиков.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8" y="4759316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960" y="1045028"/>
            <a:ext cx="8915399" cy="4227616"/>
          </a:xfrm>
          <a:solidFill>
            <a:schemeClr val="bg2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	</a:t>
            </a:r>
            <a:r>
              <a:rPr lang="ru-RU" sz="2200" i="1" dirty="0"/>
              <a:t>В последующие годы территория района расширялась в связи с присоединением к ней сельсоветов и отдельных селений соседних районов.  </a:t>
            </a:r>
            <a:br>
              <a:rPr lang="ru-RU" sz="2200" i="1" dirty="0"/>
            </a:br>
            <a:r>
              <a:rPr lang="ru-RU" sz="2200" i="1" dirty="0"/>
              <a:t>К концу </a:t>
            </a:r>
            <a:r>
              <a:rPr lang="ru-RU" sz="2200" b="1" i="1" dirty="0"/>
              <a:t>1954</a:t>
            </a:r>
            <a:r>
              <a:rPr lang="ru-RU" sz="2200" i="1" dirty="0"/>
              <a:t> г. в Наро-Фоминский район Московской области входили следующие административно-территориальные единицы: город Наро-Фоминск (административный центр), рабочий поселок Апрелевка, дачный поселок </a:t>
            </a:r>
            <a:r>
              <a:rPr lang="ru-RU" sz="2200" i="1" dirty="0" err="1"/>
              <a:t>Алабино</a:t>
            </a:r>
            <a:r>
              <a:rPr lang="ru-RU" sz="2200" i="1" dirty="0"/>
              <a:t>, а также 12 сельсоветов: </a:t>
            </a:r>
            <a:r>
              <a:rPr lang="ru-RU" sz="2200" i="1" dirty="0" err="1"/>
              <a:t>Атепцевский</a:t>
            </a:r>
            <a:r>
              <a:rPr lang="ru-RU" sz="2200" i="1" dirty="0"/>
              <a:t>, </a:t>
            </a:r>
            <a:r>
              <a:rPr lang="ru-RU" sz="2200" i="1" dirty="0" err="1"/>
              <a:t>Башкинский</a:t>
            </a:r>
            <a:r>
              <a:rPr lang="ru-RU" sz="2200" i="1" dirty="0"/>
              <a:t>, Каменский, Крюковский, </a:t>
            </a:r>
            <a:r>
              <a:rPr lang="ru-RU" sz="2200" i="1" dirty="0" err="1"/>
              <a:t>Мартемьяновский</a:t>
            </a:r>
            <a:r>
              <a:rPr lang="ru-RU" sz="2200" i="1" dirty="0"/>
              <a:t>, </a:t>
            </a:r>
            <a:r>
              <a:rPr lang="ru-RU" sz="2200" i="1" dirty="0" err="1"/>
              <a:t>Марушкинский</a:t>
            </a:r>
            <a:r>
              <a:rPr lang="ru-RU" sz="2200" i="1" dirty="0"/>
              <a:t>, Новиковский, </a:t>
            </a:r>
            <a:r>
              <a:rPr lang="ru-RU" sz="2200" i="1" dirty="0" err="1"/>
              <a:t>Новофедоровский</a:t>
            </a:r>
            <a:r>
              <a:rPr lang="ru-RU" sz="2200" i="1" dirty="0"/>
              <a:t>, Первомайский, Петровский, </a:t>
            </a:r>
            <a:r>
              <a:rPr lang="ru-RU" sz="2200" i="1" dirty="0" err="1"/>
              <a:t>Рассудовский</a:t>
            </a:r>
            <a:r>
              <a:rPr lang="ru-RU" sz="2200" i="1" dirty="0"/>
              <a:t> и </a:t>
            </a:r>
            <a:r>
              <a:rPr lang="ru-RU" sz="2200" i="1" dirty="0" err="1"/>
              <a:t>Ташировский</a:t>
            </a:r>
            <a:r>
              <a:rPr lang="ru-RU" sz="2200" i="1" dirty="0"/>
              <a:t>. 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7698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60-е в журнал\фото\1957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9459" y="308758"/>
            <a:ext cx="7006441" cy="536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48894" y="6151419"/>
            <a:ext cx="204945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Карта 1957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988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502" y="5240759"/>
            <a:ext cx="3251260" cy="1468800"/>
          </a:xfr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 smtClean="0"/>
              <a:t>Похозяйственная</a:t>
            </a:r>
            <a:r>
              <a:rPr lang="ru-RU" sz="2000" b="1" dirty="0" smtClean="0"/>
              <a:t> книга д. </a:t>
            </a:r>
            <a:r>
              <a:rPr lang="ru-RU" sz="2000" b="1" dirty="0" err="1" smtClean="0"/>
              <a:t>Руднево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Рассудовского</a:t>
            </a:r>
            <a:r>
              <a:rPr lang="ru-RU" sz="2000" b="1" dirty="0" smtClean="0"/>
              <a:t> сельсовета </a:t>
            </a:r>
            <a:br>
              <a:rPr lang="ru-RU" sz="2000" b="1" dirty="0" smtClean="0"/>
            </a:br>
            <a:r>
              <a:rPr lang="ru-RU" sz="2000" b="1" dirty="0" smtClean="0"/>
              <a:t>(Ф. 86, оп.3, д.11)</a:t>
            </a:r>
            <a:endParaRPr lang="ru-RU" sz="2000" b="1" dirty="0"/>
          </a:p>
        </p:txBody>
      </p:sp>
      <p:pic>
        <p:nvPicPr>
          <p:cNvPr id="4" name="Рисунок 3" descr="C:\Documents and Settings\User\Рабочий стол\60-е в журнал\фото\архивные документы\фото архив докум\Рассудовский сельсовет 1959 гю. ликвидирован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12119" y="-730328"/>
            <a:ext cx="4465122" cy="680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910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0883" y="1668483"/>
            <a:ext cx="2253734" cy="4142052"/>
          </a:xfrm>
          <a:solidFill>
            <a:schemeClr val="bg2">
              <a:lumMod val="9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400" b="1" i="1" dirty="0"/>
              <a:t>В декабре 1958г. был открыт кинотеатр «Октябрь</a:t>
            </a:r>
            <a:r>
              <a:rPr lang="ru-RU" sz="2400" b="1" i="1" dirty="0" smtClean="0"/>
              <a:t>».</a:t>
            </a:r>
            <a:br>
              <a:rPr lang="ru-RU" sz="2400" b="1" i="1" dirty="0" smtClean="0"/>
            </a:b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>С 1959 года началась газификация.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60" y="635329"/>
            <a:ext cx="7711044" cy="57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581891"/>
            <a:ext cx="8915399" cy="4358244"/>
          </a:xfrm>
          <a:solidFill>
            <a:schemeClr val="bg2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В 1959 году был </a:t>
            </a:r>
            <a:r>
              <a:rPr lang="ru-RU" sz="2700" b="1" dirty="0"/>
              <a:t>упразднен </a:t>
            </a:r>
            <a:r>
              <a:rPr lang="ru-RU" sz="2700" b="1" dirty="0" err="1"/>
              <a:t>Верейский</a:t>
            </a:r>
            <a:r>
              <a:rPr lang="ru-RU" sz="2700" b="1" dirty="0"/>
              <a:t> район</a:t>
            </a:r>
            <a:r>
              <a:rPr lang="ru-RU" sz="2700" dirty="0"/>
              <a:t>, а его территория (город Верея, рабочий поселок Дорохово, Архангельский, </a:t>
            </a:r>
            <a:r>
              <a:rPr lang="ru-RU" sz="2700" dirty="0" err="1"/>
              <a:t>Афанасьевский</a:t>
            </a:r>
            <a:r>
              <a:rPr lang="ru-RU" sz="2700" dirty="0"/>
              <a:t>, Благовещенский, Богородский, </a:t>
            </a:r>
            <a:r>
              <a:rPr lang="ru-RU" sz="2700" dirty="0" err="1"/>
              <a:t>Вышегородский</a:t>
            </a:r>
            <a:r>
              <a:rPr lang="ru-RU" sz="2700" dirty="0"/>
              <a:t>, Клинский, </a:t>
            </a:r>
            <a:r>
              <a:rPr lang="ru-RU" sz="2700" dirty="0" err="1"/>
              <a:t>Назарьевский</a:t>
            </a:r>
            <a:r>
              <a:rPr lang="ru-RU" sz="2700" dirty="0"/>
              <a:t>, </a:t>
            </a:r>
            <a:r>
              <a:rPr lang="ru-RU" sz="2700" dirty="0" err="1"/>
              <a:t>Новоивановский</a:t>
            </a:r>
            <a:r>
              <a:rPr lang="ru-RU" sz="2700" dirty="0"/>
              <a:t>, </a:t>
            </a:r>
            <a:r>
              <a:rPr lang="ru-RU" sz="2700" dirty="0" err="1"/>
              <a:t>Пареевский</a:t>
            </a:r>
            <a:r>
              <a:rPr lang="ru-RU" sz="2700" dirty="0"/>
              <a:t>, </a:t>
            </a:r>
            <a:r>
              <a:rPr lang="ru-RU" sz="2700" dirty="0" err="1"/>
              <a:t>Симбуховский</a:t>
            </a:r>
            <a:r>
              <a:rPr lang="ru-RU" sz="2700" dirty="0"/>
              <a:t>, </a:t>
            </a:r>
            <a:r>
              <a:rPr lang="ru-RU" sz="2700" dirty="0" err="1"/>
              <a:t>Федюнькинский</a:t>
            </a:r>
            <a:r>
              <a:rPr lang="ru-RU" sz="2700" dirty="0"/>
              <a:t> и </a:t>
            </a:r>
            <a:r>
              <a:rPr lang="ru-RU" sz="2700" dirty="0" err="1"/>
              <a:t>Шелковский</a:t>
            </a:r>
            <a:r>
              <a:rPr lang="ru-RU" sz="2700" dirty="0"/>
              <a:t> сельсоветы) была </a:t>
            </a:r>
            <a:r>
              <a:rPr lang="ru-RU" sz="2700" b="1" dirty="0"/>
              <a:t>передана Наро-Фоминскому району. </a:t>
            </a:r>
            <a:br>
              <a:rPr lang="ru-RU" sz="2700" b="1" dirty="0"/>
            </a:br>
            <a:r>
              <a:rPr lang="ru-RU" sz="2700" i="1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4" y="4794724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7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5221" y="624109"/>
            <a:ext cx="3429390" cy="2309096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Решение исполкома Наро-Фоминского райсовета № 487 от 16.06.1959 г.</a:t>
            </a:r>
            <a:br>
              <a:rPr lang="ru-RU" sz="1800" b="1" dirty="0" smtClean="0"/>
            </a:br>
            <a:r>
              <a:rPr lang="ru-RU" sz="1800" b="1" dirty="0" smtClean="0"/>
              <a:t> « Об организации бюджета Наро-Фоминского района, объединенного с </a:t>
            </a:r>
            <a:r>
              <a:rPr lang="ru-RU" sz="1800" b="1" dirty="0" err="1" smtClean="0"/>
              <a:t>Верейским</a:t>
            </a:r>
            <a:r>
              <a:rPr lang="ru-RU" sz="1800" b="1" dirty="0" smtClean="0"/>
              <a:t> районом»</a:t>
            </a:r>
            <a:br>
              <a:rPr lang="ru-RU" sz="1800" b="1" dirty="0" smtClean="0"/>
            </a:br>
            <a:r>
              <a:rPr lang="ru-RU" sz="1800" b="1" dirty="0" smtClean="0"/>
              <a:t> (Ф. 71, оп.1, д.295, л. 81)</a:t>
            </a:r>
            <a:endParaRPr lang="ru-RU" sz="1800" b="1" dirty="0"/>
          </a:p>
        </p:txBody>
      </p:sp>
      <p:pic>
        <p:nvPicPr>
          <p:cNvPr id="3" name="Рисунок 2" descr="C:\Documents and Settings\User\Рабочий стол\60-е в журнал\фото\архивные документы\фото архив докум\Решение Наро-Фоминского райосовета после объединения в Верейским р-но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899" y="196597"/>
            <a:ext cx="4567897" cy="65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29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128156"/>
            <a:ext cx="8915400" cy="2446317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Наро-Фоминский район Московской области</a:t>
            </a:r>
          </a:p>
          <a:p>
            <a:pPr algn="ctr"/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1929-1965 годы</a:t>
            </a:r>
            <a:endParaRPr lang="ru-RU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9613" y="5498276"/>
            <a:ext cx="8134598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</a:rPr>
              <a:t>Архивные страницы истории</a:t>
            </a:r>
            <a:endParaRPr lang="ru-RU" sz="4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4854691"/>
            <a:ext cx="1457426" cy="18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80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3371" y="683488"/>
            <a:ext cx="2790702" cy="2736608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Наро-Фоминская прядильно-ткацкая фабрика.</a:t>
            </a:r>
            <a:br>
              <a:rPr lang="ru-RU" sz="2800" dirty="0" smtClean="0"/>
            </a:br>
            <a:r>
              <a:rPr lang="ru-RU" sz="2800" dirty="0" smtClean="0"/>
              <a:t>50-е годы 20 в.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25" y="624110"/>
            <a:ext cx="7253796" cy="47672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051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506030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800" b="1" dirty="0"/>
              <a:t>Начало шестидесятых</a:t>
            </a:r>
            <a:r>
              <a:rPr lang="ru-RU" sz="1800" dirty="0"/>
              <a:t>. После окончания Великой Отечественной  прошло  всего лишь 15 лет, но город Наро-Фоминск отстроился, похорошел, стал неузнаваем. Преобразились все населенные пункты района. Однако, война еще горько напоминала о себе. В архивном решении исполкома Наро-Фоминского райсовета №218 от 12.04.1961 года имеются об этом красноречивые  сведения. «</a:t>
            </a:r>
            <a:r>
              <a:rPr lang="ru-RU" sz="1800" i="1" dirty="0"/>
              <a:t>Исполком…. отмечает, что в течение 1960 года в районе проделана значительная работа по очистке и обезвреживанию территории… от взрывоопасных предметов. В 1960 году на территории района было обнаружено и уничтожено 4 авиабомбы, 220 арт. </a:t>
            </a:r>
            <a:r>
              <a:rPr lang="ru-RU" sz="1800" i="1" dirty="0" smtClean="0"/>
              <a:t>снарядов</a:t>
            </a:r>
            <a:r>
              <a:rPr lang="ru-RU" sz="1800" i="1" dirty="0"/>
              <a:t>, 111 различных мин. 57 ручных гранат и более 40 единиц других взрывоопасных предметов». </a:t>
            </a:r>
            <a:r>
              <a:rPr lang="ru-RU" sz="1800" dirty="0"/>
              <a:t>В связи с этим возникла острая  необходимость активной разъяснительной работы среди населения, особенно среди детей дошкольного возраста и школьников. Запрещалось проводить работу по осушению болот, пойм рек, расчистку и выкорчевку кустарников и леса, подъема целинных и залежных земель без предварительного обследования на предмет выявления взрывоопасных предметов. </a:t>
            </a:r>
            <a:r>
              <a:rPr lang="ru-RU" sz="1800" i="1" dirty="0"/>
              <a:t>«Считать целесообразным не менее двух раз в месяц публиковать в районной газете «Ленинский путь» материалы о мерах предосторожности населения…»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3" y="4735347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0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8322" y="4934853"/>
            <a:ext cx="4296289" cy="1280890"/>
          </a:xfr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/>
              <a:t>«О состоянии разминирования территории района».</a:t>
            </a:r>
            <a:br>
              <a:rPr lang="ru-RU" sz="1600" dirty="0" smtClean="0"/>
            </a:br>
            <a:r>
              <a:rPr lang="ru-RU" sz="1600" dirty="0" smtClean="0"/>
              <a:t>Решение исполкома Наро-Фоминского райсовета №218 от 12.04.1961 г. </a:t>
            </a:r>
            <a:br>
              <a:rPr lang="ru-RU" sz="1600" dirty="0" smtClean="0"/>
            </a:br>
            <a:r>
              <a:rPr lang="ru-RU" sz="1600" dirty="0" smtClean="0"/>
              <a:t>( Ф.71. оп.1.д. 409, л..12)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26" y="327227"/>
            <a:ext cx="4675418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6977" y="512051"/>
            <a:ext cx="7835137" cy="3672976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/>
              <a:t>Генеральный план застройки Наро-Фоминска, разработанный в 1949 году, к 1960 году был выполнен, город был окончательно восстановлен после разрухи. Снова выросли многоэтажные жилые дома. Было введено жилой площади в 1961 году-11,7 </a:t>
            </a:r>
            <a:r>
              <a:rPr lang="ru-RU" sz="2000" dirty="0" err="1"/>
              <a:t>тыс</a:t>
            </a:r>
            <a:r>
              <a:rPr lang="ru-RU" sz="2000" dirty="0"/>
              <a:t> кв. м., в 1962 году-12,3 тыс. кв. м., в 1963-11,94 </a:t>
            </a:r>
            <a:r>
              <a:rPr lang="ru-RU" sz="2000" dirty="0" err="1"/>
              <a:t>тыс.кв.м</a:t>
            </a:r>
            <a:r>
              <a:rPr lang="ru-RU" sz="2000" dirty="0"/>
              <a:t>. К 1965 году капитальный жилой фонд  достиг 217,4 тыс. кв. м.. По архивным документам на 1 января 1966 г. население города Наро-Фоминска составляло 42, 4 тыс. чел.( по переписи 1926 года- 16 тыс. чел.).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Рисунок 3" descr="C:\Documents and Settings\User\Рабочий стол\60-е в журнал\фото\НАро-Фоминск ул. Каляева 19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6977" y="4341888"/>
            <a:ext cx="2741625" cy="217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60-е в журнал\фото\IMG_8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9862" y="4341888"/>
            <a:ext cx="2872252" cy="217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308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748145"/>
            <a:ext cx="8911687" cy="5225143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800" dirty="0" smtClean="0"/>
              <a:t>      В </a:t>
            </a:r>
            <a:r>
              <a:rPr lang="ru-RU" sz="1800" dirty="0"/>
              <a:t>1960-е годы продолжалось дальнейшее </a:t>
            </a:r>
            <a:r>
              <a:rPr lang="ru-RU" sz="1800" b="1" dirty="0"/>
              <a:t>преобразование территории</a:t>
            </a:r>
            <a:r>
              <a:rPr lang="ru-RU" sz="1800" dirty="0"/>
              <a:t> района. В Наро-Фоминский район входили: города Наро-Фоминск  (районный центр) и Верея,  рабочие поселки Апрелевка и Дорохово, дачные поселки </a:t>
            </a:r>
            <a:r>
              <a:rPr lang="ru-RU" sz="1800" dirty="0" err="1"/>
              <a:t>Алабино</a:t>
            </a:r>
            <a:r>
              <a:rPr lang="ru-RU" sz="1800" dirty="0"/>
              <a:t> и </a:t>
            </a:r>
            <a:r>
              <a:rPr lang="ru-RU" sz="1800" dirty="0" err="1"/>
              <a:t>Кокошкино</a:t>
            </a:r>
            <a:r>
              <a:rPr lang="ru-RU" sz="1800" dirty="0"/>
              <a:t>, а также 15 сельсоветов: </a:t>
            </a:r>
            <a:r>
              <a:rPr lang="ru-RU" sz="1800" dirty="0" err="1"/>
              <a:t>Атепцевский</a:t>
            </a:r>
            <a:r>
              <a:rPr lang="ru-RU" sz="1800" dirty="0"/>
              <a:t>, </a:t>
            </a:r>
            <a:r>
              <a:rPr lang="ru-RU" sz="1800" dirty="0" err="1"/>
              <a:t>Афанасьевский</a:t>
            </a:r>
            <a:r>
              <a:rPr lang="ru-RU" sz="1800" dirty="0"/>
              <a:t>, Благовещенский, </a:t>
            </a:r>
            <a:r>
              <a:rPr lang="ru-RU" sz="1800" dirty="0" err="1"/>
              <a:t>Вышегородский</a:t>
            </a:r>
            <a:r>
              <a:rPr lang="ru-RU" sz="1800" dirty="0"/>
              <a:t>, Каменский, Крюковский, </a:t>
            </a:r>
            <a:r>
              <a:rPr lang="ru-RU" sz="1800" dirty="0" err="1"/>
              <a:t>Марушкинский</a:t>
            </a:r>
            <a:r>
              <a:rPr lang="ru-RU" sz="1800" dirty="0"/>
              <a:t>, </a:t>
            </a:r>
            <a:r>
              <a:rPr lang="ru-RU" sz="1800" dirty="0" err="1"/>
              <a:t>Назарьевский</a:t>
            </a:r>
            <a:r>
              <a:rPr lang="ru-RU" sz="1800" dirty="0"/>
              <a:t>, </a:t>
            </a:r>
            <a:r>
              <a:rPr lang="ru-RU" sz="1800" dirty="0" err="1"/>
              <a:t>Новофедоровский</a:t>
            </a:r>
            <a:r>
              <a:rPr lang="ru-RU" sz="1800" dirty="0"/>
              <a:t>, Петровский, </a:t>
            </a:r>
            <a:r>
              <a:rPr lang="ru-RU" sz="1800" dirty="0" err="1"/>
              <a:t>Симбуховский</a:t>
            </a:r>
            <a:r>
              <a:rPr lang="ru-RU" sz="1800" dirty="0"/>
              <a:t>, </a:t>
            </a:r>
            <a:r>
              <a:rPr lang="ru-RU" sz="1800" dirty="0" err="1"/>
              <a:t>Ташировский</a:t>
            </a:r>
            <a:r>
              <a:rPr lang="ru-RU" sz="1800" dirty="0"/>
              <a:t>, </a:t>
            </a:r>
            <a:r>
              <a:rPr lang="ru-RU" sz="1800" dirty="0" err="1"/>
              <a:t>Федюнькинский</a:t>
            </a:r>
            <a:r>
              <a:rPr lang="ru-RU" sz="1800" dirty="0"/>
              <a:t>, </a:t>
            </a:r>
            <a:r>
              <a:rPr lang="ru-RU" sz="1800" dirty="0" err="1"/>
              <a:t>Шелковский</a:t>
            </a:r>
            <a:r>
              <a:rPr lang="ru-RU" sz="1800" dirty="0"/>
              <a:t> и </a:t>
            </a:r>
            <a:r>
              <a:rPr lang="ru-RU" sz="1800" dirty="0" err="1"/>
              <a:t>Шустиковский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 smtClean="0"/>
              <a:t>      В </a:t>
            </a:r>
            <a:r>
              <a:rPr lang="ru-RU" sz="1800" dirty="0"/>
              <a:t>1960 году Наро-Фоминскому району был передан Первомайский сельсовет упраздненного Ленинского района. </a:t>
            </a:r>
            <a:br>
              <a:rPr lang="ru-RU" sz="1800" dirty="0"/>
            </a:br>
            <a:r>
              <a:rPr lang="ru-RU" sz="1800" dirty="0"/>
              <a:t>      В следующем 1961 г. административный центр района город Наро-Фоминск отнесен к категории городов областного подчинения, а рабочий поселок Апрелевка в 1963 году преобразован в город районного подчинения.  </a:t>
            </a:r>
            <a:br>
              <a:rPr lang="ru-RU" sz="1800" dirty="0"/>
            </a:br>
            <a:r>
              <a:rPr lang="ru-RU" sz="1800" dirty="0"/>
              <a:t>     С разделением органов управления страной по производственному принципу в феврале 1963 г.   Наро-Фоминский район Московской области был упразднен, а его сельская территория разделена между Звенигородским и Можайским укрупненными сельскими районами. Город Апрелевка, дачные поселки </a:t>
            </a:r>
            <a:r>
              <a:rPr lang="ru-RU" sz="1800" dirty="0" err="1"/>
              <a:t>Алабино</a:t>
            </a:r>
            <a:r>
              <a:rPr lang="ru-RU" sz="1800" dirty="0"/>
              <a:t> и </a:t>
            </a:r>
            <a:r>
              <a:rPr lang="ru-RU" sz="1800" dirty="0" err="1"/>
              <a:t>Кокошкино</a:t>
            </a:r>
            <a:r>
              <a:rPr lang="ru-RU" sz="1800" dirty="0"/>
              <a:t>, а также дачные поселки Переделкино, Солнцево и </a:t>
            </a:r>
            <a:r>
              <a:rPr lang="ru-RU" sz="1800" dirty="0" err="1"/>
              <a:t>Чоботы</a:t>
            </a:r>
            <a:r>
              <a:rPr lang="ru-RU" sz="1800" dirty="0"/>
              <a:t>, ранее входившие в состав Ульяновского района Московской, были переданы в административное подчинение городу Наро-Фоминск. Город Верея и рабочий поселок Дорохово перешли в административное подчинение городу Можайск.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1" y="4960978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8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60-е в журнал\фото\архивные документы\фото архив докум\Решение Наро-Фоминского райосовета по Апрелевке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275" y="201881"/>
            <a:ext cx="4975760" cy="665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 noGrp="1"/>
          </p:cNvSpPr>
          <p:nvPr>
            <p:ph type="ctrTitle"/>
          </p:nvPr>
        </p:nvSpPr>
        <p:spPr>
          <a:xfrm>
            <a:off x="4149921" y="6356244"/>
            <a:ext cx="480911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 преобразовании рабочего поселка Апрелевка в город</a:t>
            </a:r>
          </a:p>
          <a:p>
            <a:r>
              <a:rPr lang="ru-RU" sz="1200" dirty="0" smtClean="0"/>
              <a:t>Ф.71, оп.1, д.391,  Л.2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016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4731661"/>
          </a:xfrm>
          <a:solidFill>
            <a:schemeClr val="bg2"/>
          </a:solidFill>
          <a:ln w="38100">
            <a:solidFill>
              <a:schemeClr val="accent3"/>
            </a:solidFill>
          </a:ln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200" dirty="0" smtClean="0"/>
              <a:t>Разделение </a:t>
            </a:r>
            <a:r>
              <a:rPr lang="ru-RU" sz="2200" dirty="0"/>
              <a:t>органов управления по производственному принципу себя не оправдало. В 1964 г. были упразднены все укрупненные сельские районы и восстановлены прежние районы. Звенигородский и Можайский укрупненные сельские районы были расформированы, а из частей их территорий воссоздан </a:t>
            </a:r>
            <a:r>
              <a:rPr lang="ru-RU" sz="2200" dirty="0" smtClean="0"/>
              <a:t>Наро-</a:t>
            </a:r>
            <a:br>
              <a:rPr lang="ru-RU" sz="2200" dirty="0" smtClean="0"/>
            </a:br>
            <a:r>
              <a:rPr lang="ru-RU" sz="2200" dirty="0" err="1" smtClean="0"/>
              <a:t>Фоминский</a:t>
            </a:r>
            <a:r>
              <a:rPr lang="ru-RU" sz="2200" dirty="0" smtClean="0"/>
              <a:t> район</a:t>
            </a:r>
            <a:r>
              <a:rPr lang="ru-RU" sz="2200" b="1" dirty="0"/>
              <a:t>.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     Границы Наро-Фоминского района изменились по сравнению с теми, в которых район находился в конце 1962. В 1965 г. район занимал меньшую территорию, так как в него не вошли рабочий поселок Дорохово и </a:t>
            </a:r>
            <a:r>
              <a:rPr lang="ru-RU" sz="2200" dirty="0" err="1"/>
              <a:t>Шелковский</a:t>
            </a:r>
            <a:r>
              <a:rPr lang="ru-RU" sz="2200" dirty="0"/>
              <a:t> сельсовет, переданные соседнему Рузскому району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      </a:t>
            </a:r>
            <a:r>
              <a:rPr lang="ru-RU" sz="2200" dirty="0"/>
              <a:t>В 1966 году на территории Петровского сельсовета был зарегистрирован новый населенный пункт- поселок </a:t>
            </a:r>
            <a:r>
              <a:rPr lang="ru-RU" sz="2200" dirty="0" err="1"/>
              <a:t>Калининец</a:t>
            </a:r>
            <a:r>
              <a:rPr lang="ru-RU" sz="22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0" y="4901602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7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60-е в журнал\фото\архивные документы\фото архив докум\Решение Наро-Фоминского райсоветав канун реорганизации район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225" y="238841"/>
            <a:ext cx="4717083" cy="641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32649" y="4497318"/>
            <a:ext cx="4095712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 сокращении аппарата исполкома райсовета в связи с реорганизацией Наро-фоминского района</a:t>
            </a:r>
          </a:p>
          <a:p>
            <a:pPr algn="ctr"/>
            <a:r>
              <a:rPr lang="ru-RU" sz="2000" dirty="0" smtClean="0"/>
              <a:t>(Ф.71, оп.1, д.451, л.10)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6140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9605" y="624110"/>
            <a:ext cx="3085006" cy="128089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/>
              <a:t>Карта 1964 г.</a:t>
            </a:r>
            <a:endParaRPr lang="ru-RU" sz="2000" b="1" dirty="0"/>
          </a:p>
        </p:txBody>
      </p:sp>
      <p:pic>
        <p:nvPicPr>
          <p:cNvPr id="3" name="Рисунок 2" descr="C:\Documents and Settings\User\Рабочий стол\60-е в журнал\фото\карта 19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927" y="624110"/>
            <a:ext cx="5638223" cy="51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29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776690"/>
          </a:xfrm>
          <a:solidFill>
            <a:schemeClr val="bg2"/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dirty="0"/>
              <a:t>Активно развивалась </a:t>
            </a:r>
            <a:r>
              <a:rPr lang="ru-RU" sz="2800" b="1" dirty="0"/>
              <a:t>промышленность</a:t>
            </a:r>
            <a:r>
              <a:rPr lang="ru-RU" sz="2800" b="1" dirty="0" smtClean="0"/>
              <a:t>.</a:t>
            </a:r>
            <a:br>
              <a:rPr lang="ru-RU" sz="2800" b="1" dirty="0" smtClean="0"/>
            </a:br>
            <a:r>
              <a:rPr lang="ru-RU" sz="2800" dirty="0" smtClean="0"/>
              <a:t> </a:t>
            </a:r>
            <a:r>
              <a:rPr lang="ru-RU" sz="2800" dirty="0"/>
              <a:t>В средине 60-х годов в районе насчитывалось 27 промышленных предприятий, на которых работало 19906 человек. Продукции было выработано на 63280 тыс. руб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Самым крупным предприятием была </a:t>
            </a:r>
            <a:r>
              <a:rPr lang="ru-RU" sz="2800" b="1" dirty="0"/>
              <a:t>Наро-Фоминская прядильно-ткацкая фабрика</a:t>
            </a:r>
            <a:r>
              <a:rPr lang="ru-RU" sz="2800" dirty="0"/>
              <a:t>, которая постоянно наращивала свои производственные мощности.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 descr="C:\Documents and Settings\User\Рабочий стол\60-е в журнал\фото\образцы ткани, выпускаемой шелковым комбинато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03" y="4797631"/>
            <a:ext cx="2113176" cy="160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60-е в журнал\фото\фасад корпуса прядильного производства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49" y="1377268"/>
            <a:ext cx="195453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51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044" y="1900051"/>
            <a:ext cx="9889567" cy="3396343"/>
          </a:xfrm>
          <a:solidFill>
            <a:schemeClr val="bg2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Наро-Фоминский район Московской области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образован из Наро-Фоминской волости и части Петровской волости бывшего Звенигородского уезда Московской губернии   в соответствии с Постановлением ВЦИК от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июля 1929 года.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вошли следующие административно-территориальные единицы: город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Наро-Фоминск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также сельсоветы: Архангельский,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Атепцевский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Больше-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Горковский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Больше-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Семенычевский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Головенькинский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Ивановский, Каменский, Котовский, Крюковский,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Кутьменевский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Любановский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Мишуковский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Могутовский, Новиковский, Новинский,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Новофедоровский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Плесенский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Рассудовский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Рождественский,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Ташировский,Чешковский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63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0465" y="1056904"/>
            <a:ext cx="8915399" cy="3091085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200" dirty="0"/>
              <a:t>Вторым крупным предприятием района являлся </a:t>
            </a:r>
            <a:r>
              <a:rPr lang="ru-RU" sz="2200" b="1" dirty="0" err="1"/>
              <a:t>Апрелевский</a:t>
            </a:r>
            <a:r>
              <a:rPr lang="ru-RU" sz="2200" b="1" dirty="0"/>
              <a:t> завод грампластинок </a:t>
            </a:r>
            <a:r>
              <a:rPr lang="ru-RU" sz="2200" dirty="0"/>
              <a:t>- самое крупное в Советском Союзе предприятие по выпуску </a:t>
            </a:r>
            <a:r>
              <a:rPr lang="ru-RU" sz="2200" dirty="0" err="1"/>
              <a:t>грамофонных</a:t>
            </a:r>
            <a:r>
              <a:rPr lang="ru-RU" sz="2200" dirty="0"/>
              <a:t> пластинок. В 1966 году  было произведено 8182 тыс. штук грампластинок. Это стало возможным, благодаря реконструкции и постройки  нового прессового цеха.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2" y="166316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6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464" y="1017320"/>
            <a:ext cx="8915400" cy="3777622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60-ые </a:t>
            </a:r>
            <a:r>
              <a:rPr lang="ru-RU" dirty="0"/>
              <a:t>годы- это период серьезных изменений в </a:t>
            </a:r>
            <a:r>
              <a:rPr lang="ru-RU" b="1" dirty="0"/>
              <a:t>сельском хозяйстве</a:t>
            </a:r>
            <a:r>
              <a:rPr lang="ru-RU" dirty="0"/>
              <a:t>. Проводилось укрупнение колхозов и преобразование их в совхозы. Из существующих на 01.01.1966 г. 13 совхозов 7 совхозов имели специализацию «молочное производство», 1 совхоз – «репродуктивное свиноводство», 2 совхоза- «молочное животноводство и птицеводство», 1 совхоз «садоводство», 1 совхоз- «племенной крупный рогатый скот», 1 совхоз- «племенное птицеводство». Кроме перечисленных, в районе имелся зверосовхоз, 2 учебно-опытных хозяйства и 9 подсобных хозяйств. По состоянию на 01.01.1965 г. средний размер землепользования составил 3636 га пашни. Поголовье крупного рогатого скота  размещалось на 113 фермах. Пахотных земель в районе было 41.8 тыс. га. Сельскохозяйственные предприятия района ежегодно получали большое количество техники. Успехи были очевидны. Например, в 1965 году рост продажи государству продуктов животноводства увеличился против 1940 года по мясу с 395 тонн до 2490 тонн, по молоку с 2583 тонн до 32440 тонн. Совхозы  в те годы постепенно превращались в крупные животноводческие предприятия.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6" y="4937227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3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1445" y="1469826"/>
            <a:ext cx="4498170" cy="173907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Колхоз </a:t>
            </a:r>
            <a:br>
              <a:rPr lang="ru-RU" dirty="0" smtClean="0"/>
            </a:br>
            <a:r>
              <a:rPr lang="ru-RU" dirty="0" smtClean="0"/>
              <a:t>«На верном пути» 1962 год</a:t>
            </a:r>
            <a:endParaRPr lang="ru-RU" dirty="0"/>
          </a:p>
        </p:txBody>
      </p:sp>
      <p:pic>
        <p:nvPicPr>
          <p:cNvPr id="4" name="Объект 3" descr="C:\Documents and Settings\User\Рабочий стол\60-е в журнал\фото\19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478" y="1469826"/>
            <a:ext cx="5371709" cy="40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60-е в журнал\фото\IMG_27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002" y="3420094"/>
            <a:ext cx="3475549" cy="202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643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1726" y="1017319"/>
            <a:ext cx="8915400" cy="3777622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ru-RU" dirty="0"/>
              <a:t>Большие изменения произошли  </a:t>
            </a:r>
            <a:r>
              <a:rPr lang="ru-RU" b="1" dirty="0"/>
              <a:t>в сфере образования и культуры. </a:t>
            </a:r>
            <a:r>
              <a:rPr lang="ru-RU" dirty="0"/>
              <a:t>С  конца 50-х годов шел процесс укрупнения школ за счет строительства новых типовых школ. Только в 1965 году открыли три таких школы на 1920 мест. По статистическим отчетам в конце 1965 г</a:t>
            </a:r>
            <a:r>
              <a:rPr lang="ru-RU" dirty="0" smtClean="0"/>
              <a:t>. в </a:t>
            </a:r>
            <a:r>
              <a:rPr lang="ru-RU" dirty="0"/>
              <a:t>Наро-Фоминском районе было 16 средних, 13 восьмилетних и 49 начальных школ, 4 школы рабочей молодежи. В них обучалось 21919 учащихся, работало 1085 учителей. Детских дошкольных учреждений имелось: 18 </a:t>
            </a:r>
            <a:r>
              <a:rPr lang="ru-RU" dirty="0" err="1"/>
              <a:t>детясель</a:t>
            </a:r>
            <a:r>
              <a:rPr lang="ru-RU" dirty="0"/>
              <a:t> на 1753 места и 39 детсадов на 4013 мест. Культурное обслуживание района осуществляли 60 клубных учреждений и 57 массовых библиотек с книжным фондом 363 тыс. экземпляров. В районе имелся 2-х зальный кинотеатр «Октябрь», 4 дома культуры, 52 сельских клуба, 6 ведомственных клубов, 57 библиотек, в том числе 39 сельских, 79 киноустановок.</a:t>
            </a:r>
          </a:p>
          <a:p>
            <a:endParaRPr lang="ru-RU" dirty="0"/>
          </a:p>
        </p:txBody>
      </p:sp>
      <p:pic>
        <p:nvPicPr>
          <p:cNvPr id="4" name="Рисунок 3" descr="D:\Наро-Фоминск в 60-е годы\Новая папка\распродажа книг возле универмага по ул. Каляева 1962 г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9" y="1437910"/>
            <a:ext cx="2311668" cy="33570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16114" y="5759532"/>
            <a:ext cx="808266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Продажа книг возле Центрального универмага в г. Наро-Фоминске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205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4613" y="4795151"/>
            <a:ext cx="3334389" cy="1280890"/>
          </a:xfr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Архангельская семилетняя школа. Конец 60-х годов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40" y="710457"/>
            <a:ext cx="7154111" cy="5365584"/>
          </a:xfrm>
        </p:spPr>
      </p:pic>
    </p:spTree>
    <p:extLst>
      <p:ext uri="{BB962C8B-B14F-4D97-AF65-F5344CB8AC3E}">
        <p14:creationId xmlns:p14="http://schemas.microsoft.com/office/powerpoint/2010/main" val="147598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1087" y="1041071"/>
            <a:ext cx="8915400" cy="3777622"/>
          </a:xfrm>
          <a:solidFill>
            <a:schemeClr val="bg2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ru-RU" dirty="0"/>
              <a:t>До революции в районе было 7 больниц и 4 фельдшерских пункта. В годы Советской власти построено еще 5 больниц на 383 койки, 17 амбулаторно-поликлинических и 11 фельдшерских пунктов. В 1965 году в районе работало 209 врачей всех специальностей и 532 человека среднего медицинского персонала. Имелось 16 женских и детских консультаций, туберкулезный диспансер. </a:t>
            </a:r>
          </a:p>
          <a:p>
            <a:r>
              <a:rPr lang="ru-RU" dirty="0"/>
              <a:t>В районе работало 36 </a:t>
            </a:r>
            <a:r>
              <a:rPr lang="ru-RU" b="1" dirty="0"/>
              <a:t>предприятий связи</a:t>
            </a:r>
            <a:r>
              <a:rPr lang="ru-RU" dirty="0"/>
              <a:t> (почта, телеграф и телефон), из них 32 в сельской местности. Из 12623 трансляционных радиоточек 6494 находились в сельской местности (для сравнения: до войны было всего 3837 </a:t>
            </a:r>
            <a:r>
              <a:rPr lang="ru-RU" dirty="0" smtClean="0"/>
              <a:t>радиоточек).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1" y="4818693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7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464" y="791688"/>
            <a:ext cx="8915400" cy="3777622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800" dirty="0"/>
              <a:t>Таким был Наро-Фоминский район в 60-е годы прошлого века. Эти годы отдалились от нас и  ушли в историю. Но они были очень важными для страны - создавался экономический базис для дальнейшего ее развития</a:t>
            </a:r>
            <a:r>
              <a:rPr lang="ru-RU" sz="2800" dirty="0" smtClean="0"/>
              <a:t>. У </a:t>
            </a:r>
            <a:r>
              <a:rPr lang="ru-RU" sz="2800" dirty="0"/>
              <a:t>старшего поколения осталась память об этом времени, ведь 60-е - годы их молодости, энтузиазма и свершений.</a:t>
            </a:r>
          </a:p>
          <a:p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6" y="4762005"/>
            <a:ext cx="1445469" cy="180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4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9459" y="1076374"/>
            <a:ext cx="364469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Историческая справка:</a:t>
            </a:r>
          </a:p>
          <a:p>
            <a:endParaRPr lang="ru-RU" dirty="0"/>
          </a:p>
          <a:p>
            <a:r>
              <a:rPr lang="ru-RU" dirty="0"/>
              <a:t>Герб Наро-Фоминского района утвержден </a:t>
            </a:r>
            <a:r>
              <a:rPr lang="ru-RU" dirty="0" smtClean="0"/>
              <a:t>Решением</a:t>
            </a:r>
          </a:p>
          <a:p>
            <a:r>
              <a:rPr lang="ru-RU" dirty="0" smtClean="0"/>
              <a:t> </a:t>
            </a:r>
            <a:r>
              <a:rPr lang="ru-RU" dirty="0"/>
              <a:t>Совета депутатов Наро-Фоминского района от 24 июня 1998 </a:t>
            </a:r>
            <a:r>
              <a:rPr lang="ru-RU" dirty="0" smtClean="0"/>
              <a:t>года</a:t>
            </a:r>
          </a:p>
          <a:p>
            <a:r>
              <a:rPr lang="ru-RU" dirty="0" smtClean="0"/>
              <a:t> </a:t>
            </a:r>
            <a:r>
              <a:rPr lang="ru-RU" dirty="0"/>
              <a:t>(№7/20). Он же являлся и гербом города Наро-Фоминска.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Герб </a:t>
            </a:r>
            <a:r>
              <a:rPr lang="ru-RU" dirty="0"/>
              <a:t>Наро-Фоминского района утвержден решением </a:t>
            </a:r>
            <a:endParaRPr lang="ru-RU" dirty="0" smtClean="0"/>
          </a:p>
          <a:p>
            <a:r>
              <a:rPr lang="ru-RU" dirty="0" smtClean="0"/>
              <a:t>Совета </a:t>
            </a:r>
            <a:r>
              <a:rPr lang="ru-RU" dirty="0"/>
              <a:t>депутатов Наро-Фоминского района от 26 апреля 2002 </a:t>
            </a:r>
            <a:r>
              <a:rPr lang="ru-RU" dirty="0" smtClean="0"/>
              <a:t>года</a:t>
            </a:r>
          </a:p>
          <a:p>
            <a:r>
              <a:rPr lang="ru-RU" dirty="0" smtClean="0"/>
              <a:t> </a:t>
            </a:r>
            <a:r>
              <a:rPr lang="ru-RU" dirty="0"/>
              <a:t>№8/24 и внесен в Государственный геральдический регистр </a:t>
            </a:r>
            <a:endParaRPr lang="ru-RU" dirty="0" smtClean="0"/>
          </a:p>
          <a:p>
            <a:r>
              <a:rPr lang="ru-RU" dirty="0" smtClean="0"/>
              <a:t>Российской </a:t>
            </a:r>
            <a:r>
              <a:rPr lang="ru-RU" dirty="0"/>
              <a:t>Федерации под №958.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Герб </a:t>
            </a:r>
            <a:r>
              <a:rPr lang="ru-RU" dirty="0"/>
              <a:t>городского поселения "город Наро-Фоминск" разработан </a:t>
            </a:r>
            <a:endParaRPr lang="ru-RU" dirty="0" smtClean="0"/>
          </a:p>
          <a:p>
            <a:r>
              <a:rPr lang="ru-RU" dirty="0" smtClean="0"/>
              <a:t>"</a:t>
            </a:r>
            <a:r>
              <a:rPr lang="ru-RU" dirty="0"/>
              <a:t>Союзом </a:t>
            </a:r>
            <a:r>
              <a:rPr lang="ru-RU" dirty="0" err="1"/>
              <a:t>геральдистов</a:t>
            </a:r>
            <a:r>
              <a:rPr lang="ru-RU" dirty="0"/>
              <a:t> России". Герб утвержден </a:t>
            </a:r>
            <a:r>
              <a:rPr lang="ru-RU" dirty="0" smtClean="0"/>
              <a:t>решением</a:t>
            </a:r>
          </a:p>
          <a:p>
            <a:r>
              <a:rPr lang="ru-RU" dirty="0" smtClean="0"/>
              <a:t> </a:t>
            </a:r>
            <a:r>
              <a:rPr lang="ru-RU" dirty="0"/>
              <a:t>Совета депутатов городского поселения Наро-Фоминск </a:t>
            </a:r>
            <a:endParaRPr lang="ru-RU" dirty="0" smtClean="0"/>
          </a:p>
          <a:p>
            <a:r>
              <a:rPr lang="ru-RU" dirty="0" smtClean="0"/>
              <a:t>от </a:t>
            </a:r>
            <a:r>
              <a:rPr lang="ru-RU" dirty="0"/>
              <a:t>23 ноября 2006 года №3/14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внесен в Государственный геральдический регистр РФ под №2727.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7" y="1076374"/>
            <a:ext cx="1204514" cy="1638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7" y="3194462"/>
            <a:ext cx="1280919" cy="1596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94" y="5118265"/>
            <a:ext cx="1100782" cy="13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9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835" y="2679865"/>
            <a:ext cx="8915400" cy="3777622"/>
          </a:xfrm>
          <a:solidFill>
            <a:schemeClr val="bg2"/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МБУ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«Архив Наро-Фоминского городского округа»</a:t>
            </a:r>
          </a:p>
          <a:p>
            <a:pPr algn="ctr"/>
            <a:endParaRPr lang="ru-RU" sz="4000" b="1" dirty="0"/>
          </a:p>
          <a:p>
            <a:pPr algn="ctr"/>
            <a:r>
              <a:rPr lang="ru-RU" sz="4000" b="1" dirty="0" smtClean="0"/>
              <a:t>2019 год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06" y="427511"/>
            <a:ext cx="1407102" cy="17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60-е в журнал\фото\архивные документы\документы 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66" y="201881"/>
            <a:ext cx="4916385" cy="59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60-е в журнал\фото\архивные документы\документы 2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3933" y="201881"/>
            <a:ext cx="4619502" cy="586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57600" y="6317673"/>
            <a:ext cx="541847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Постановление </a:t>
            </a:r>
            <a:r>
              <a:rPr lang="ru-RU" dirty="0"/>
              <a:t>ВЦИК от 12 июля 1929 года. </a:t>
            </a:r>
          </a:p>
        </p:txBody>
      </p:sp>
    </p:spTree>
    <p:extLst>
      <p:ext uri="{BB962C8B-B14F-4D97-AF65-F5344CB8AC3E}">
        <p14:creationId xmlns:p14="http://schemas.microsoft.com/office/powerpoint/2010/main" val="239493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0255" y="1494093"/>
            <a:ext cx="2194356" cy="14688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Наро-Фоминск. 1929 год</a:t>
            </a:r>
            <a:endParaRPr lang="ru-RU" sz="2800" b="1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57548" y="914401"/>
            <a:ext cx="7226960" cy="528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826664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Наро-Фоминск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Наро-Фоминского района. К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концу 30-х годов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насчитывало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31,6 тыс. человек. Появились новые улицы- Октябрьская, Комсомольская, Первомайская, им. Пушкина, Каменская, Ленинградская, им.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П.Г.Головина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большом поле за рабочими казармами были построены двухэтажные рубленые дома, средняя и семилетняя школы,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детясли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клубом и детским парком пролегли улицы им. Калинина, Школьная,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Ташировская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построили двух- и трехэтажные дома, больницу, роддом.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1933г. переехал в новое здание райисполком.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 г.-построено новое кирпичное здание почты.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школы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3, 5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9.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1933 по 1937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строились частные деревянные дома на северной окраине города (после финской войны в народе стали называть этот район Финляндией).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3" y="4898695"/>
            <a:ext cx="1428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4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28" y="5547421"/>
            <a:ext cx="3156258" cy="752438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1600" dirty="0" smtClean="0"/>
              <a:t>Наро-Фоминская школа №9</a:t>
            </a:r>
            <a:br>
              <a:rPr lang="ru-RU" sz="1600" dirty="0" smtClean="0"/>
            </a:br>
            <a:r>
              <a:rPr lang="ru-RU" sz="1600" dirty="0" smtClean="0"/>
              <a:t>Открыта в 1937 году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8" y="1346859"/>
            <a:ext cx="6604000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553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2120" y="4695072"/>
            <a:ext cx="2716871" cy="1468800"/>
          </a:xfr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Карта Наро-Фоминского района . 1939 год</a:t>
            </a:r>
            <a:endParaRPr lang="ru-RU" sz="1800" b="1" dirty="0"/>
          </a:p>
        </p:txBody>
      </p:sp>
      <p:pic>
        <p:nvPicPr>
          <p:cNvPr id="4" name="Рисунок 3" descr="C:\Documents and Settings\User\Рабочий стол\60-е в журнал\фото\1939 г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678" y="736270"/>
            <a:ext cx="6385679" cy="5593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86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9836" y="463139"/>
            <a:ext cx="8915399" cy="2838201"/>
          </a:xfr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i="1" dirty="0"/>
              <a:t>Таким был Наро-Фоминск </a:t>
            </a:r>
            <a:r>
              <a:rPr lang="ru-RU" sz="2000" b="1" i="1" dirty="0"/>
              <a:t>до 1941года</a:t>
            </a:r>
            <a:r>
              <a:rPr lang="ru-RU" sz="2000" i="1" dirty="0" smtClean="0"/>
              <a:t>.</a:t>
            </a:r>
            <a:br>
              <a:rPr lang="ru-RU" sz="2000" i="1" dirty="0" smtClean="0"/>
            </a:br>
            <a:r>
              <a:rPr lang="ru-RU" sz="2000" i="1" dirty="0" smtClean="0"/>
              <a:t> </a:t>
            </a:r>
            <a:r>
              <a:rPr lang="ru-RU" sz="2000" i="1" dirty="0"/>
              <a:t>А дальше… Дальше была  </a:t>
            </a:r>
            <a:r>
              <a:rPr lang="ru-RU" sz="2000" b="1" i="1" dirty="0"/>
              <a:t>война.</a:t>
            </a:r>
            <a:r>
              <a:rPr lang="ru-RU" sz="2000" i="1" dirty="0"/>
              <a:t> Бомбежки, временная оккупация и освобождение. Разрушенные здания, коробки домов с железом и фанерой вместо стекол, трубы времянок и закопченные стены возле них, разбитые дороги  и тротуары – таким был Наро-Фоминск сразу после войны. </a:t>
            </a:r>
            <a:br>
              <a:rPr lang="ru-RU" sz="2000" i="1" dirty="0"/>
            </a:br>
            <a:endParaRPr lang="ru-RU" sz="2000" i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6982" y="3633850"/>
            <a:ext cx="4370120" cy="27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027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767</TotalTime>
  <Words>1354</Words>
  <Application>Microsoft Office PowerPoint</Application>
  <PresentationFormat>Широкоэкранный</PresentationFormat>
  <Paragraphs>69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Century Gothic</vt:lpstr>
      <vt:lpstr>Times New Roman</vt:lpstr>
      <vt:lpstr>Wingdings 3</vt:lpstr>
      <vt:lpstr>Легкий дым</vt:lpstr>
      <vt:lpstr>К 90-летию  образования  Наро-Фоминского района</vt:lpstr>
      <vt:lpstr>Презентация PowerPoint</vt:lpstr>
      <vt:lpstr>Наро-Фоминский район Московской области был образован из Наро-Фоминской волости и части Петровской волости бывшего Звенигородского уезда Московской губернии   в соответствии с Постановлением ВЦИК от 12 июля 1929 года. В него вошли следующие административно-территориальные единицы: город Наро-Фоминск (административный центр), а также сельсоветы: Архангельский, Атепцевский, Бархатовский, Больше-Горковский, Больше-Семенычевский, Головенькинский, Ивановский, Каменский, Котовский, Крюковский, Кузнецовский, Кутьменевский, Любановский, Мишуковский, Могутовский, Новиковский, Новинский, Новофедоровский, Плесенский, Рассудовский, Рождественский, Рудневский, Ташировский,Чешковский. </vt:lpstr>
      <vt:lpstr>Презентация PowerPoint</vt:lpstr>
      <vt:lpstr>Наро-Фоминск. 1929 год</vt:lpstr>
      <vt:lpstr> Наро-Фоминск- центр Наро-Фоминского района. К концу 30-х годов его население насчитывало 31,6 тыс. человек. Появились новые улицы- Октябрьская, Комсомольская, Первомайская, им. Пушкина, Каменская, Ленинградская, им. П.Г.Головина. На большом поле за рабочими казармами были построены двухэтажные рубленые дома, средняя и семилетняя школы, детясли. За клубом и детским парком пролегли улицы им. Калинина, Школьная, Ташировская. Здесь построили двух- и трехэтажные дома, больницу, роддом.  В 1933г. переехал в новое здание райисполком.  В 1935 г.-построено новое кирпичное здание почты.  Были построены школы №3, 5, 9.  С 1933 по 1937 г.г. строились частные деревянные дома на северной окраине города (после финской войны в народе стали называть этот район Финляндией).</vt:lpstr>
      <vt:lpstr>Наро-Фоминская школа №9 Открыта в 1937 году</vt:lpstr>
      <vt:lpstr>Карта Наро-Фоминского района . 1939 год</vt:lpstr>
      <vt:lpstr> Таким был Наро-Фоминск до 1941года.  А дальше… Дальше была  война. Бомбежки, временная оккупация и освобождение. Разрушенные здания, коробки домов с железом и фанерой вместо стекол, трубы времянок и закопченные стены возле них, разбитые дороги  и тротуары – таким был Наро-Фоминск сразу после войны.  </vt:lpstr>
      <vt:lpstr>Протокол заседания исполкома Наро-Фоминского райсовета от октября 1941 г. о работе в условиях фронтовой полосы (Ф.71, оп.1, д. 1, л.1)</vt:lpstr>
      <vt:lpstr>Презентация PowerPoint</vt:lpstr>
      <vt:lpstr>Протокол заседания исполкома Наро-Фоминского горсовета № 26 от 25.12.1942 г.  На повестке дня вопрос культурно-бытового обслуживания граждан              (Ф.82, оп.1, д.2, л.3) </vt:lpstr>
      <vt:lpstr>Презентация PowerPoint</vt:lpstr>
      <vt:lpstr> В последующие годы территория района расширялась в связи с присоединением к ней сельсоветов и отдельных селений соседних районов.   К концу 1954 г. в Наро-Фоминский район Московской области входили следующие административно-территориальные единицы: город Наро-Фоминск (административный центр), рабочий поселок Апрелевка, дачный поселок Алабино, а также 12 сельсоветов: Атепцевский, Башкинский, Каменский, Крюковский, Мартемьяновский, Марушкинский, Новиковский, Новофедоровский, Первомайский, Петровский, Рассудовский и Ташировский.  </vt:lpstr>
      <vt:lpstr>Презентация PowerPoint</vt:lpstr>
      <vt:lpstr>Похозяйственная книга д. Руднево Рассудовского сельсовета  (Ф. 86, оп.3, д.11)</vt:lpstr>
      <vt:lpstr>В декабре 1958г. был открыт кинотеатр «Октябрь».  С 1959 года началась газификация. </vt:lpstr>
      <vt:lpstr>В 1959 году был упразднен Верейский район, а его территория (город Верея, рабочий поселок Дорохово, Архангельский, Афанасьевский, Благовещенский, Богородский, Вышегородский, Клинский, Назарьевский, Новоивановский, Пареевский, Симбуховский, Федюнькинский и Шелковский сельсоветы) была передана Наро-Фоминскому району.    </vt:lpstr>
      <vt:lpstr>Решение исполкома Наро-Фоминского райсовета № 487 от 16.06.1959 г.  « Об организации бюджета Наро-Фоминского района, объединенного с Верейским районом»  (Ф. 71, оп.1, д.295, л. 81)</vt:lpstr>
      <vt:lpstr>Наро-Фоминская прядильно-ткацкая фабрика. 50-е годы 20 в.</vt:lpstr>
      <vt:lpstr>Начало шестидесятых. После окончания Великой Отечественной  прошло  всего лишь 15 лет, но город Наро-Фоминск отстроился, похорошел, стал неузнаваем. Преобразились все населенные пункты района. Однако, война еще горько напоминала о себе. В архивном решении исполкома Наро-Фоминского райсовета №218 от 12.04.1961 года имеются об этом красноречивые  сведения. «Исполком…. отмечает, что в течение 1960 года в районе проделана значительная работа по очистке и обезвреживанию территории… от взрывоопасных предметов. В 1960 году на территории района было обнаружено и уничтожено 4 авиабомбы, 220 арт. снарядов, 111 различных мин. 57 ручных гранат и более 40 единиц других взрывоопасных предметов». В связи с этим возникла острая  необходимость активной разъяснительной работы среди населения, особенно среди детей дошкольного возраста и школьников. Запрещалось проводить работу по осушению болот, пойм рек, расчистку и выкорчевку кустарников и леса, подъема целинных и залежных земель без предварительного обследования на предмет выявления взрывоопасных предметов. «Считать целесообразным не менее двух раз в месяц публиковать в районной газете «Ленинский путь» материалы о мерах предосторожности населения…» </vt:lpstr>
      <vt:lpstr>«О состоянии разминирования территории района». Решение исполкома Наро-Фоминского райсовета №218 от 12.04.1961 г.  ( Ф.71. оп.1.д. 409, л..12)</vt:lpstr>
      <vt:lpstr>Генеральный план застройки Наро-Фоминска, разработанный в 1949 году, к 1960 году был выполнен, город был окончательно восстановлен после разрухи. Снова выросли многоэтажные жилые дома. Было введено жилой площади в 1961 году-11,7 тыс кв. м., в 1962 году-12,3 тыс. кв. м., в 1963-11,94 тыс.кв.м. К 1965 году капитальный жилой фонд  достиг 217,4 тыс. кв. м.. По архивным документам на 1 января 1966 г. население города Наро-Фоминска составляло 42, 4 тыс. чел.( по переписи 1926 года- 16 тыс. чел.). </vt:lpstr>
      <vt:lpstr>      В 1960-е годы продолжалось дальнейшее преобразование территории района. В Наро-Фоминский район входили: города Наро-Фоминск  (районный центр) и Верея,  рабочие поселки Апрелевка и Дорохово, дачные поселки Алабино и Кокошкино, а также 15 сельсоветов: Атепцевский, Афанасьевский, Благовещенский, Вышегородский, Каменский, Крюковский, Марушкинский, Назарьевский, Новофедоровский, Петровский, Симбуховский, Ташировский, Федюнькинский, Шелковский и Шустиковский.       В 1960 году Наро-Фоминскому району был передан Первомайский сельсовет упраздненного Ленинского района.        В следующем 1961 г. административный центр района город Наро-Фоминск отнесен к категории городов областного подчинения, а рабочий поселок Апрелевка в 1963 году преобразован в город районного подчинения.        С разделением органов управления страной по производственному принципу в феврале 1963 г.   Наро-Фоминский район Московской области был упразднен, а его сельская территория разделена между Звенигородским и Можайским укрупненными сельскими районами. Город Апрелевка, дачные поселки Алабино и Кокошкино, а также дачные поселки Переделкино, Солнцево и Чоботы, ранее входившие в состав Ульяновского района Московской, были переданы в административное подчинение городу Наро-Фоминск. Город Верея и рабочий поселок Дорохово перешли в административное подчинение городу Можайск.     </vt:lpstr>
      <vt:lpstr>О преобразовании рабочего поселка Апрелевка в город Ф.71, оп.1, д.391,  Л.2</vt:lpstr>
      <vt:lpstr>   Разделение органов управления по производственному принципу себя не оправдало. В 1964 г. были упразднены все укрупненные сельские районы и восстановлены прежние районы. Звенигородский и Можайский укрупненные сельские районы были расформированы, а из частей их территорий воссоздан Наро- Фоминский район.       Границы Наро-Фоминского района изменились по сравнению с теми, в которых район находился в конце 1962. В 1965 г. район занимал меньшую территорию, так как в него не вошли рабочий поселок Дорохово и Шелковский сельсовет, переданные соседнему Рузскому району.       В 1966 году на территории Петровского сельсовета был зарегистрирован новый населенный пункт- поселок Калининец.</vt:lpstr>
      <vt:lpstr>Презентация PowerPoint</vt:lpstr>
      <vt:lpstr>Карта 1964 г.</vt:lpstr>
      <vt:lpstr>Активно развивалась промышленность.  В средине 60-х годов в районе насчитывалось 27 промышленных предприятий, на которых работало 19906 человек. Продукции было выработано на 63280 тыс. руб.   Самым крупным предприятием была Наро-Фоминская прядильно-ткацкая фабрика, которая постоянно наращивала свои производственные мощности. </vt:lpstr>
      <vt:lpstr>Вторым крупным предприятием района являлся Апрелевский завод грампластинок - самое крупное в Советском Союзе предприятие по выпуску грамофонных пластинок. В 1966 году  было произведено 8182 тыс. штук грампластинок. Это стало возможным, благодаря реконструкции и постройки  нового прессового цеха. </vt:lpstr>
      <vt:lpstr>Презентация PowerPoint</vt:lpstr>
      <vt:lpstr>Колхоз  «На верном пути» 1962 год</vt:lpstr>
      <vt:lpstr>Презентация PowerPoint</vt:lpstr>
      <vt:lpstr>Архангельская семилетняя школа. Конец 60-х годов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90-летию образования Наро-Фоминского района</dc:title>
  <dc:creator>User</dc:creator>
  <cp:lastModifiedBy>User</cp:lastModifiedBy>
  <cp:revision>32</cp:revision>
  <dcterms:created xsi:type="dcterms:W3CDTF">2019-07-03T08:59:28Z</dcterms:created>
  <dcterms:modified xsi:type="dcterms:W3CDTF">2019-07-10T08:05:32Z</dcterms:modified>
</cp:coreProperties>
</file>