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0" r:id="rId2"/>
    <p:sldId id="262" r:id="rId3"/>
    <p:sldId id="263" r:id="rId4"/>
    <p:sldId id="264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7" r:id="rId16"/>
    <p:sldId id="278" r:id="rId17"/>
    <p:sldId id="279" r:id="rId18"/>
    <p:sldId id="276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0">
          <p15:clr>
            <a:srgbClr val="A4A3A4"/>
          </p15:clr>
        </p15:guide>
        <p15:guide id="2" orient="horz" pos="289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340">
          <p15:clr>
            <a:srgbClr val="A4A3A4"/>
          </p15:clr>
        </p15:guide>
        <p15:guide id="5" pos="5420">
          <p15:clr>
            <a:srgbClr val="A4A3A4"/>
          </p15:clr>
        </p15:guide>
        <p15:guide id="6" pos="2880">
          <p15:clr>
            <a:srgbClr val="A4A3A4"/>
          </p15:clr>
        </p15:guide>
        <p15:guide id="7" orient="horz" pos="985" userDrawn="1">
          <p15:clr>
            <a:srgbClr val="A4A3A4"/>
          </p15:clr>
        </p15:guide>
        <p15:guide id="8" orient="horz" pos="22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C0C"/>
    <a:srgbClr val="111111"/>
    <a:srgbClr val="92B54B"/>
    <a:srgbClr val="D1A609"/>
    <a:srgbClr val="D2B508"/>
    <a:srgbClr val="E5C609"/>
    <a:srgbClr val="B24340"/>
    <a:srgbClr val="4AABC6"/>
    <a:srgbClr val="191919"/>
    <a:srgbClr val="111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1" autoAdjust="0"/>
  </p:normalViewPr>
  <p:slideViewPr>
    <p:cSldViewPr>
      <p:cViewPr varScale="1">
        <p:scale>
          <a:sx n="118" d="100"/>
          <a:sy n="118" d="100"/>
        </p:scale>
        <p:origin x="186" y="102"/>
      </p:cViewPr>
      <p:guideLst>
        <p:guide orient="horz" pos="350"/>
        <p:guide orient="horz" pos="2890"/>
        <p:guide orient="horz" pos="1620"/>
        <p:guide pos="340"/>
        <p:guide pos="5420"/>
        <p:guide pos="2880"/>
        <p:guide orient="horz" pos="985"/>
        <p:guide orient="horz" pos="22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6B155-EB7F-41FC-9069-CD0237C159C9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BAE64-DB89-4EDD-A884-52A2B0F3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55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AE64-DB89-4EDD-A884-52A2B0F3AF8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200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AE64-DB89-4EDD-A884-52A2B0F3AF8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949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AE64-DB89-4EDD-A884-52A2B0F3AF8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083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AE64-DB89-4EDD-A884-52A2B0F3AF8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98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AE64-DB89-4EDD-A884-52A2B0F3AF8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75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AE64-DB89-4EDD-A884-52A2B0F3AF8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916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AE64-DB89-4EDD-A884-52A2B0F3AF8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92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AE64-DB89-4EDD-A884-52A2B0F3AF8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71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AE64-DB89-4EDD-A884-52A2B0F3AF8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37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AE64-DB89-4EDD-A884-52A2B0F3AF8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846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AE64-DB89-4EDD-A884-52A2B0F3AF8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63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AE64-DB89-4EDD-A884-52A2B0F3AF8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798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B540-5976-4532-B210-5E9594380F1B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AAA7-4F76-49E1-A7DD-C603664E1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B540-5976-4532-B210-5E9594380F1B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AAA7-4F76-49E1-A7DD-C603664E1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665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B540-5976-4532-B210-5E9594380F1B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AAA7-4F76-49E1-A7DD-C603664E1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50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B540-5976-4532-B210-5E9594380F1B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AAA7-4F76-49E1-A7DD-C603664E1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8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B540-5976-4532-B210-5E9594380F1B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AAA7-4F76-49E1-A7DD-C603664E1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03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B540-5976-4532-B210-5E9594380F1B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AAA7-4F76-49E1-A7DD-C603664E1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73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B540-5976-4532-B210-5E9594380F1B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AAA7-4F76-49E1-A7DD-C603664E1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24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B540-5976-4532-B210-5E9594380F1B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AAA7-4F76-49E1-A7DD-C603664E1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91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B540-5976-4532-B210-5E9594380F1B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AAA7-4F76-49E1-A7DD-C603664E1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04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B540-5976-4532-B210-5E9594380F1B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AAA7-4F76-49E1-A7DD-C603664E1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58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B540-5976-4532-B210-5E9594380F1B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AAA7-4F76-49E1-A7DD-C603664E1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41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AB540-5976-4532-B210-5E9594380F1B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5AAA7-4F76-49E1-A7DD-C603664E1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9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6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19.png"/><Relationship Id="rId4" Type="http://schemas.openxmlformats.org/officeDocument/2006/relationships/image" Target="../media/image22.sv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23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mdikovskiy\Documents\Преза_Илья_14.02.2020\картинки\ehf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5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92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65000"/>
                </a:schemeClr>
              </a:gs>
              <a:gs pos="69000">
                <a:schemeClr val="tx1">
                  <a:lumMod val="85000"/>
                  <a:lumOff val="15000"/>
                  <a:alpha val="3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6" descr="C:\Users\mdikovskiy\Documents\Преза_Илья_14.02.2020\картинки\ehf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ACCB192-AA2D-44CA-AC30-5A82DE0BB000}"/>
              </a:ext>
            </a:extLst>
          </p:cNvPr>
          <p:cNvSpPr/>
          <p:nvPr/>
        </p:nvSpPr>
        <p:spPr>
          <a:xfrm>
            <a:off x="0" y="1059582"/>
            <a:ext cx="9144000" cy="2952328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56024" y="1325255"/>
            <a:ext cx="55441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ОТЧЕТ О ПРОДЕЛАННОЙ РАБОТЕ МОЛОДЕЖНОГО ПАРЛАМЕНТА ПРИ СОВЕТЕ ДЕПУТАТОВ </a:t>
            </a:r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/>
            </a:r>
            <a:b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</a:br>
            <a:r>
              <a:rPr lang="ru-RU" sz="26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НАРО-ФОМИНСКОГО ГОРОДСКОГО ОКРУГА</a:t>
            </a:r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/>
            </a:r>
            <a:b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</a:br>
            <a:r>
              <a:rPr lang="ru-RU" sz="26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ЗА 2019 ГОД</a:t>
            </a:r>
          </a:p>
        </p:txBody>
      </p:sp>
    </p:spTree>
    <p:extLst>
      <p:ext uri="{BB962C8B-B14F-4D97-AF65-F5344CB8AC3E}">
        <p14:creationId xmlns:p14="http://schemas.microsoft.com/office/powerpoint/2010/main" val="312595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76DC02-182D-466C-89CA-C932AA579145}"/>
              </a:ext>
            </a:extLst>
          </p:cNvPr>
          <p:cNvSpPr txBox="1"/>
          <p:nvPr/>
        </p:nvSpPr>
        <p:spPr>
          <a:xfrm>
            <a:off x="78973" y="123478"/>
            <a:ext cx="381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28E6A2B-08AD-4D9C-8126-496F00E5F74C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C72BBB-479F-4090-A1E5-F4015BFF7A26}"/>
              </a:ext>
            </a:extLst>
          </p:cNvPr>
          <p:cNvSpPr txBox="1"/>
          <p:nvPr/>
        </p:nvSpPr>
        <p:spPr>
          <a:xfrm>
            <a:off x="539552" y="555625"/>
            <a:ext cx="34671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Молодёжный</a:t>
            </a:r>
            <a:br>
              <a:rPr lang="ru-RU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медиа-форум "</a:t>
            </a:r>
            <a:r>
              <a:rPr lang="en-US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MORS"</a:t>
            </a:r>
            <a:endParaRPr lang="ru-RU" sz="1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B39A437-DF45-4D08-BF33-773447F1292F}"/>
              </a:ext>
            </a:extLst>
          </p:cNvPr>
          <p:cNvSpPr/>
          <p:nvPr/>
        </p:nvSpPr>
        <p:spPr>
          <a:xfrm>
            <a:off x="0" y="555624"/>
            <a:ext cx="539750" cy="1008064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73F3ED9-BB8C-42B8-96D4-9B57262A9264}"/>
              </a:ext>
            </a:extLst>
          </p:cNvPr>
          <p:cNvSpPr txBox="1"/>
          <p:nvPr/>
        </p:nvSpPr>
        <p:spPr>
          <a:xfrm>
            <a:off x="563662" y="1739106"/>
            <a:ext cx="271219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В мероприятии принимало участие 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500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человек</a:t>
            </a:r>
          </a:p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Спикеры форума: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Мария Захарова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Оксана Пушкина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Олег Жолобов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Евгений </a:t>
            </a:r>
            <a:r>
              <a:rPr lang="ru-RU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Шматко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Мария Суворовская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C2E6F5E-6A44-4124-910F-07151DD5D3E3}"/>
              </a:ext>
            </a:extLst>
          </p:cNvPr>
          <p:cNvSpPr/>
          <p:nvPr/>
        </p:nvSpPr>
        <p:spPr>
          <a:xfrm>
            <a:off x="4572000" y="2571749"/>
            <a:ext cx="4572000" cy="2571751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49E0C919-59F7-406F-9CE5-3F9556B4FAA7}"/>
              </a:ext>
            </a:extLst>
          </p:cNvPr>
          <p:cNvSpPr/>
          <p:nvPr/>
        </p:nvSpPr>
        <p:spPr>
          <a:xfrm>
            <a:off x="4572000" y="3579813"/>
            <a:ext cx="4572000" cy="156368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53C34A-4B18-4959-AD15-1B929AE3D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66" y="1419622"/>
            <a:ext cx="5137142" cy="38528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D313440-C87B-45E0-BCE4-95B004B8577F}"/>
              </a:ext>
            </a:extLst>
          </p:cNvPr>
          <p:cNvSpPr/>
          <p:nvPr/>
        </p:nvSpPr>
        <p:spPr>
          <a:xfrm>
            <a:off x="0" y="4618464"/>
            <a:ext cx="9144000" cy="52503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867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76DC02-182D-466C-89CA-C932AA579145}"/>
              </a:ext>
            </a:extLst>
          </p:cNvPr>
          <p:cNvSpPr txBox="1"/>
          <p:nvPr/>
        </p:nvSpPr>
        <p:spPr>
          <a:xfrm>
            <a:off x="69611" y="110280"/>
            <a:ext cx="4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11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28E6A2B-08AD-4D9C-8126-496F00E5F74C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C72BBB-479F-4090-A1E5-F4015BFF7A26}"/>
              </a:ext>
            </a:extLst>
          </p:cNvPr>
          <p:cNvSpPr txBox="1"/>
          <p:nvPr/>
        </p:nvSpPr>
        <p:spPr>
          <a:xfrm>
            <a:off x="539552" y="555625"/>
            <a:ext cx="34671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Мы представляем округ!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B39A437-DF45-4D08-BF33-773447F1292F}"/>
              </a:ext>
            </a:extLst>
          </p:cNvPr>
          <p:cNvSpPr/>
          <p:nvPr/>
        </p:nvSpPr>
        <p:spPr>
          <a:xfrm>
            <a:off x="0" y="555624"/>
            <a:ext cx="539750" cy="1008064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49E0C919-59F7-406F-9CE5-3F9556B4FAA7}"/>
              </a:ext>
            </a:extLst>
          </p:cNvPr>
          <p:cNvSpPr/>
          <p:nvPr/>
        </p:nvSpPr>
        <p:spPr>
          <a:xfrm>
            <a:off x="4572000" y="3579813"/>
            <a:ext cx="4572000" cy="156368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638BC193-3F94-481F-A58B-A762F918016A}"/>
              </a:ext>
            </a:extLst>
          </p:cNvPr>
          <p:cNvGrpSpPr/>
          <p:nvPr/>
        </p:nvGrpSpPr>
        <p:grpSpPr>
          <a:xfrm>
            <a:off x="873881" y="1339720"/>
            <a:ext cx="3363989" cy="2600183"/>
            <a:chOff x="873881" y="1339720"/>
            <a:chExt cx="3363989" cy="260018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D940B92A-EFA3-4785-A156-0D89207E9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884" y="1339720"/>
              <a:ext cx="3363986" cy="2600183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8B07BC4F-7312-48A5-9DC5-DD04FA4941AF}"/>
                </a:ext>
              </a:extLst>
            </p:cNvPr>
            <p:cNvSpPr/>
            <p:nvPr/>
          </p:nvSpPr>
          <p:spPr>
            <a:xfrm>
              <a:off x="873881" y="1339720"/>
              <a:ext cx="3363987" cy="2600183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60000"/>
                  </a:schemeClr>
                </a:gs>
                <a:gs pos="64000">
                  <a:srgbClr val="111111">
                    <a:alpha val="2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10926D81-0C5D-4DAC-9BB7-BF34130B4DB0}"/>
              </a:ext>
            </a:extLst>
          </p:cNvPr>
          <p:cNvGrpSpPr/>
          <p:nvPr/>
        </p:nvGrpSpPr>
        <p:grpSpPr>
          <a:xfrm>
            <a:off x="4906129" y="1339719"/>
            <a:ext cx="3363989" cy="2600184"/>
            <a:chOff x="4906129" y="1339719"/>
            <a:chExt cx="3363989" cy="260018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E4DB85F7-4643-4C41-B778-8FD1226F8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6131" y="1339720"/>
              <a:ext cx="3363987" cy="2600183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151251B9-3776-433A-B5BF-FBB7D129196D}"/>
                </a:ext>
              </a:extLst>
            </p:cNvPr>
            <p:cNvSpPr/>
            <p:nvPr/>
          </p:nvSpPr>
          <p:spPr>
            <a:xfrm>
              <a:off x="4906129" y="1339719"/>
              <a:ext cx="3363986" cy="2600183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60000"/>
                  </a:schemeClr>
                </a:gs>
                <a:gs pos="64000">
                  <a:srgbClr val="111111">
                    <a:alpha val="2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DCE1A6D-6C9A-4E1E-9716-32BAB1186724}"/>
              </a:ext>
            </a:extLst>
          </p:cNvPr>
          <p:cNvSpPr/>
          <p:nvPr/>
        </p:nvSpPr>
        <p:spPr>
          <a:xfrm>
            <a:off x="0" y="3939903"/>
            <a:ext cx="9144000" cy="120359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73F3ED9-BB8C-42B8-96D4-9B57262A9264}"/>
              </a:ext>
            </a:extLst>
          </p:cNvPr>
          <p:cNvSpPr txBox="1"/>
          <p:nvPr/>
        </p:nvSpPr>
        <p:spPr>
          <a:xfrm>
            <a:off x="539750" y="4172475"/>
            <a:ext cx="403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Отборочный этап игры "</a:t>
            </a:r>
            <a:r>
              <a:rPr lang="ru-RU" sz="1400" dirty="0" err="1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РосКвиз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"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B5A7B2-9646-41A5-B33B-EDFB1D3B4878}"/>
              </a:ext>
            </a:extLst>
          </p:cNvPr>
          <p:cNvSpPr txBox="1"/>
          <p:nvPr/>
        </p:nvSpPr>
        <p:spPr>
          <a:xfrm>
            <a:off x="4572000" y="4064754"/>
            <a:ext cx="403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Областной экологический форум "</a:t>
            </a:r>
            <a:r>
              <a:rPr lang="ru-RU" sz="1400" dirty="0" err="1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СтЭКОвка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D313440-C87B-45E0-BCE4-95B004B8577F}"/>
              </a:ext>
            </a:extLst>
          </p:cNvPr>
          <p:cNvSpPr/>
          <p:nvPr/>
        </p:nvSpPr>
        <p:spPr>
          <a:xfrm>
            <a:off x="0" y="4618464"/>
            <a:ext cx="9144000" cy="52503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460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15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76DC02-182D-466C-89CA-C932AA579145}"/>
              </a:ext>
            </a:extLst>
          </p:cNvPr>
          <p:cNvSpPr txBox="1"/>
          <p:nvPr/>
        </p:nvSpPr>
        <p:spPr>
          <a:xfrm>
            <a:off x="69611" y="110280"/>
            <a:ext cx="4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C72BBB-479F-4090-A1E5-F4015BFF7A26}"/>
              </a:ext>
            </a:extLst>
          </p:cNvPr>
          <p:cNvSpPr txBox="1"/>
          <p:nvPr/>
        </p:nvSpPr>
        <p:spPr>
          <a:xfrm>
            <a:off x="539552" y="555625"/>
            <a:ext cx="34671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Участие в различных акциях, митингах и мероприятиях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B39A437-DF45-4D08-BF33-773447F1292F}"/>
              </a:ext>
            </a:extLst>
          </p:cNvPr>
          <p:cNvSpPr/>
          <p:nvPr/>
        </p:nvSpPr>
        <p:spPr>
          <a:xfrm>
            <a:off x="0" y="555624"/>
            <a:ext cx="539750" cy="1008064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49E0C919-59F7-406F-9CE5-3F9556B4FAA7}"/>
              </a:ext>
            </a:extLst>
          </p:cNvPr>
          <p:cNvSpPr/>
          <p:nvPr/>
        </p:nvSpPr>
        <p:spPr>
          <a:xfrm>
            <a:off x="4572000" y="3579813"/>
            <a:ext cx="4572000" cy="156368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638BC193-3F94-481F-A58B-A762F918016A}"/>
              </a:ext>
            </a:extLst>
          </p:cNvPr>
          <p:cNvGrpSpPr/>
          <p:nvPr/>
        </p:nvGrpSpPr>
        <p:grpSpPr>
          <a:xfrm>
            <a:off x="545836" y="1575037"/>
            <a:ext cx="1803444" cy="1359262"/>
            <a:chOff x="564971" y="1339720"/>
            <a:chExt cx="3363989" cy="253545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D940B92A-EFA3-4785-A156-0D89207E9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4974" y="1352181"/>
              <a:ext cx="3363986" cy="2522989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8B07BC4F-7312-48A5-9DC5-DD04FA4941AF}"/>
                </a:ext>
              </a:extLst>
            </p:cNvPr>
            <p:cNvSpPr/>
            <p:nvPr/>
          </p:nvSpPr>
          <p:spPr>
            <a:xfrm>
              <a:off x="564971" y="1339720"/>
              <a:ext cx="3363989" cy="2535451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60000"/>
                  </a:schemeClr>
                </a:gs>
                <a:gs pos="64000">
                  <a:srgbClr val="111111">
                    <a:alpha val="2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10926D81-0C5D-4DAC-9BB7-BF34130B4DB0}"/>
              </a:ext>
            </a:extLst>
          </p:cNvPr>
          <p:cNvGrpSpPr/>
          <p:nvPr/>
        </p:nvGrpSpPr>
        <p:grpSpPr>
          <a:xfrm>
            <a:off x="6156177" y="555625"/>
            <a:ext cx="2448068" cy="1836050"/>
            <a:chOff x="4906129" y="1378314"/>
            <a:chExt cx="3363989" cy="252299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E4DB85F7-4643-4C41-B778-8FD1226F8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6131" y="1378316"/>
              <a:ext cx="3363987" cy="2522990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151251B9-3776-433A-B5BF-FBB7D129196D}"/>
                </a:ext>
              </a:extLst>
            </p:cNvPr>
            <p:cNvSpPr/>
            <p:nvPr/>
          </p:nvSpPr>
          <p:spPr>
            <a:xfrm>
              <a:off x="4906129" y="1378314"/>
              <a:ext cx="3363986" cy="252299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60000"/>
                  </a:schemeClr>
                </a:gs>
                <a:gs pos="70000">
                  <a:srgbClr val="111111">
                    <a:alpha val="2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13A45218-CE04-44F2-93DE-EBD95F62A04E}"/>
              </a:ext>
            </a:extLst>
          </p:cNvPr>
          <p:cNvGrpSpPr/>
          <p:nvPr/>
        </p:nvGrpSpPr>
        <p:grpSpPr>
          <a:xfrm>
            <a:off x="2601862" y="3124200"/>
            <a:ext cx="1970138" cy="1540717"/>
            <a:chOff x="4906129" y="1339719"/>
            <a:chExt cx="3363989" cy="260018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82D281CF-5A3C-485B-B3E8-D9A090543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6132" y="1378316"/>
              <a:ext cx="3363986" cy="2522990"/>
            </a:xfrm>
            <a:prstGeom prst="rect">
              <a:avLst/>
            </a:prstGeom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C3CBF5DA-3546-46A4-81D6-7988EC1D7635}"/>
                </a:ext>
              </a:extLst>
            </p:cNvPr>
            <p:cNvSpPr/>
            <p:nvPr/>
          </p:nvSpPr>
          <p:spPr>
            <a:xfrm>
              <a:off x="4906129" y="1339719"/>
              <a:ext cx="3363986" cy="2600183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60000"/>
                  </a:schemeClr>
                </a:gs>
                <a:gs pos="64000">
                  <a:srgbClr val="111111">
                    <a:alpha val="2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B100AFDF-D407-45E4-8A96-24A2F791822E}"/>
              </a:ext>
            </a:extLst>
          </p:cNvPr>
          <p:cNvGrpSpPr/>
          <p:nvPr/>
        </p:nvGrpSpPr>
        <p:grpSpPr>
          <a:xfrm>
            <a:off x="4932040" y="2622873"/>
            <a:ext cx="1624003" cy="2037109"/>
            <a:chOff x="4932040" y="2566141"/>
            <a:chExt cx="1624003" cy="203710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89542376-E5B9-4E91-AAD1-4FDC7303C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2571750"/>
              <a:ext cx="1624003" cy="2030004"/>
            </a:xfrm>
            <a:prstGeom prst="rect">
              <a:avLst/>
            </a:pr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8B8055C1-B172-4424-9919-1EC832C76457}"/>
                </a:ext>
              </a:extLst>
            </p:cNvPr>
            <p:cNvSpPr/>
            <p:nvPr/>
          </p:nvSpPr>
          <p:spPr>
            <a:xfrm>
              <a:off x="4932040" y="2566141"/>
              <a:ext cx="1624003" cy="2037109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60000"/>
                  </a:schemeClr>
                </a:gs>
                <a:gs pos="50000">
                  <a:schemeClr val="tx1">
                    <a:alpha val="2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CD7DDE8E-2CFC-4D76-9542-68A2E1A1C7DB}"/>
              </a:ext>
            </a:extLst>
          </p:cNvPr>
          <p:cNvGrpSpPr/>
          <p:nvPr/>
        </p:nvGrpSpPr>
        <p:grpSpPr>
          <a:xfrm>
            <a:off x="6968230" y="2629977"/>
            <a:ext cx="1624003" cy="2030005"/>
            <a:chOff x="6968230" y="2566141"/>
            <a:chExt cx="1624003" cy="203000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89D39AF3-2CBF-4DB1-887A-71AF69510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8230" y="2566142"/>
              <a:ext cx="1624003" cy="2030004"/>
            </a:xfrm>
            <a:prstGeom prst="rect">
              <a:avLst/>
            </a:prstGeom>
          </p:spPr>
        </p:pic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8CF25388-E104-4A2D-890E-A8EE557D314A}"/>
                </a:ext>
              </a:extLst>
            </p:cNvPr>
            <p:cNvSpPr/>
            <p:nvPr/>
          </p:nvSpPr>
          <p:spPr>
            <a:xfrm>
              <a:off x="6968231" y="2566141"/>
              <a:ext cx="1624002" cy="203000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60000"/>
                  </a:schemeClr>
                </a:gs>
                <a:gs pos="50000">
                  <a:schemeClr val="tx1">
                    <a:alpha val="2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9569640F-B986-4472-A673-7AFF5D7DF324}"/>
              </a:ext>
            </a:extLst>
          </p:cNvPr>
          <p:cNvGrpSpPr/>
          <p:nvPr/>
        </p:nvGrpSpPr>
        <p:grpSpPr>
          <a:xfrm>
            <a:off x="539552" y="3147066"/>
            <a:ext cx="1803447" cy="1476874"/>
            <a:chOff x="551764" y="3147066"/>
            <a:chExt cx="1803447" cy="147687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747A6A2E-18D2-40F4-B5A4-F5B6DCD4E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67" y="3147066"/>
              <a:ext cx="1803444" cy="1476874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4CF266AC-2A89-4833-90B5-F72F574C4C22}"/>
                </a:ext>
              </a:extLst>
            </p:cNvPr>
            <p:cNvSpPr/>
            <p:nvPr/>
          </p:nvSpPr>
          <p:spPr>
            <a:xfrm>
              <a:off x="551764" y="3147069"/>
              <a:ext cx="1803446" cy="1471393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60000"/>
                  </a:schemeClr>
                </a:gs>
                <a:gs pos="54000">
                  <a:schemeClr val="tx1">
                    <a:alpha val="2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28E6A2B-08AD-4D9C-8126-496F00E5F74C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D313440-C87B-45E0-BCE4-95B004B8577F}"/>
              </a:ext>
            </a:extLst>
          </p:cNvPr>
          <p:cNvSpPr/>
          <p:nvPr/>
        </p:nvSpPr>
        <p:spPr>
          <a:xfrm>
            <a:off x="0" y="4618464"/>
            <a:ext cx="9144000" cy="52503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ADA7F7C-CE6A-4F97-9BC0-4C3775D651A5}"/>
              </a:ext>
            </a:extLst>
          </p:cNvPr>
          <p:cNvSpPr/>
          <p:nvPr/>
        </p:nvSpPr>
        <p:spPr>
          <a:xfrm>
            <a:off x="8604247" y="-4817"/>
            <a:ext cx="539750" cy="514831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468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76DC02-182D-466C-89CA-C932AA579145}"/>
              </a:ext>
            </a:extLst>
          </p:cNvPr>
          <p:cNvSpPr txBox="1"/>
          <p:nvPr/>
        </p:nvSpPr>
        <p:spPr>
          <a:xfrm>
            <a:off x="69611" y="110280"/>
            <a:ext cx="4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C72BBB-479F-4090-A1E5-F4015BFF7A26}"/>
              </a:ext>
            </a:extLst>
          </p:cNvPr>
          <p:cNvSpPr txBox="1"/>
          <p:nvPr/>
        </p:nvSpPr>
        <p:spPr>
          <a:xfrm>
            <a:off x="539552" y="555625"/>
            <a:ext cx="34671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Статистика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441C30C-2E42-4D24-A53D-C340A6BA8C61}"/>
              </a:ext>
            </a:extLst>
          </p:cNvPr>
          <p:cNvSpPr txBox="1"/>
          <p:nvPr/>
        </p:nvSpPr>
        <p:spPr>
          <a:xfrm>
            <a:off x="539551" y="3806751"/>
            <a:ext cx="4032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За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2019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год Молодежным парламентом было принято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8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консультантов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C9B9D7B-77C5-40B9-AD11-220FCECD3C75}"/>
              </a:ext>
            </a:extLst>
          </p:cNvPr>
          <p:cNvSpPr txBox="1"/>
          <p:nvPr/>
        </p:nvSpPr>
        <p:spPr>
          <a:xfrm>
            <a:off x="2236953" y="2015342"/>
            <a:ext cx="6438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87115704-8716-4F81-8EA1-67ADE5E56B91}"/>
              </a:ext>
            </a:extLst>
          </p:cNvPr>
          <p:cNvSpPr/>
          <p:nvPr/>
        </p:nvSpPr>
        <p:spPr>
          <a:xfrm>
            <a:off x="1547664" y="1563688"/>
            <a:ext cx="2016218" cy="2011304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95F38040-2D38-4EDD-830A-55A89EE673A7}"/>
              </a:ext>
            </a:extLst>
          </p:cNvPr>
          <p:cNvSpPr/>
          <p:nvPr/>
        </p:nvSpPr>
        <p:spPr>
          <a:xfrm>
            <a:off x="1547661" y="1568509"/>
            <a:ext cx="2016218" cy="2011304"/>
          </a:xfrm>
          <a:prstGeom prst="ellipse">
            <a:avLst/>
          </a:prstGeom>
          <a:noFill/>
          <a:ln w="63500">
            <a:solidFill>
              <a:srgbClr val="92B5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43D7612-036E-46E0-AE6F-D4E73F6A7832}"/>
              </a:ext>
            </a:extLst>
          </p:cNvPr>
          <p:cNvSpPr txBox="1"/>
          <p:nvPr/>
        </p:nvSpPr>
        <p:spPr>
          <a:xfrm>
            <a:off x="4577145" y="555526"/>
            <a:ext cx="4032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Из Молодежного парламента вышло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7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человек: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26EF162-3609-416B-B980-00834840638D}"/>
              </a:ext>
            </a:extLst>
          </p:cNvPr>
          <p:cNvSpPr/>
          <p:nvPr/>
        </p:nvSpPr>
        <p:spPr>
          <a:xfrm>
            <a:off x="4572000" y="1106982"/>
            <a:ext cx="4032242" cy="403651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125B475-BCD0-40AD-A5F4-F1993191FF9B}"/>
              </a:ext>
            </a:extLst>
          </p:cNvPr>
          <p:cNvSpPr txBox="1"/>
          <p:nvPr/>
        </p:nvSpPr>
        <p:spPr>
          <a:xfrm>
            <a:off x="4572000" y="2466392"/>
            <a:ext cx="4032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6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человек по собственному желанию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F14B9750-AF01-4616-971D-05491095ED61}"/>
              </a:ext>
            </a:extLst>
          </p:cNvPr>
          <p:cNvSpPr/>
          <p:nvPr/>
        </p:nvSpPr>
        <p:spPr>
          <a:xfrm>
            <a:off x="4599221" y="2804946"/>
            <a:ext cx="4032242" cy="2320567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CA9D195-09A9-463F-8CCA-D8FFF65E1394}"/>
              </a:ext>
            </a:extLst>
          </p:cNvPr>
          <p:cNvSpPr txBox="1"/>
          <p:nvPr/>
        </p:nvSpPr>
        <p:spPr>
          <a:xfrm>
            <a:off x="4572001" y="3699777"/>
            <a:ext cx="40322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1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по пункту о отсутствии члена Молодёжного парламента на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3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заседаниях 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без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уважительной причины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6048DCEA-68A8-4625-9689-31C33F40D5F2}"/>
              </a:ext>
            </a:extLst>
          </p:cNvPr>
          <p:cNvSpPr/>
          <p:nvPr/>
        </p:nvSpPr>
        <p:spPr>
          <a:xfrm>
            <a:off x="6284100" y="2973251"/>
            <a:ext cx="608044" cy="606562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D8732346-4E6D-4113-96A1-7EA0C5F0061B}"/>
              </a:ext>
            </a:extLst>
          </p:cNvPr>
          <p:cNvSpPr/>
          <p:nvPr/>
        </p:nvSpPr>
        <p:spPr>
          <a:xfrm>
            <a:off x="6003279" y="1215452"/>
            <a:ext cx="1146887" cy="1144093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F6B90F6E-BB1E-4987-8341-3CB31EA7C104}"/>
              </a:ext>
            </a:extLst>
          </p:cNvPr>
          <p:cNvSpPr/>
          <p:nvPr/>
        </p:nvSpPr>
        <p:spPr>
          <a:xfrm>
            <a:off x="6000167" y="1215452"/>
            <a:ext cx="1146887" cy="1144093"/>
          </a:xfrm>
          <a:prstGeom prst="ellipse">
            <a:avLst/>
          </a:prstGeom>
          <a:noFill/>
          <a:ln w="44450">
            <a:solidFill>
              <a:srgbClr val="D1A6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AC68515D-CB75-423D-A49F-DEACE9052D43}"/>
              </a:ext>
            </a:extLst>
          </p:cNvPr>
          <p:cNvSpPr/>
          <p:nvPr/>
        </p:nvSpPr>
        <p:spPr>
          <a:xfrm>
            <a:off x="6284100" y="2973251"/>
            <a:ext cx="608044" cy="606562"/>
          </a:xfrm>
          <a:prstGeom prst="ellipse">
            <a:avLst/>
          </a:prstGeom>
          <a:noFill/>
          <a:ln w="38100">
            <a:solidFill>
              <a:srgbClr val="B24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031F45B-6612-452D-8F9F-8FE3F28F31A3}"/>
              </a:ext>
            </a:extLst>
          </p:cNvPr>
          <p:cNvSpPr txBox="1"/>
          <p:nvPr/>
        </p:nvSpPr>
        <p:spPr>
          <a:xfrm>
            <a:off x="6366230" y="1525888"/>
            <a:ext cx="41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88D1541-7380-47CC-9FBB-54472A6F5233}"/>
              </a:ext>
            </a:extLst>
          </p:cNvPr>
          <p:cNvSpPr txBox="1"/>
          <p:nvPr/>
        </p:nvSpPr>
        <p:spPr>
          <a:xfrm>
            <a:off x="6441121" y="3107255"/>
            <a:ext cx="294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28E6A2B-08AD-4D9C-8126-496F00E5F74C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D313440-C87B-45E0-BCE4-95B004B8577F}"/>
              </a:ext>
            </a:extLst>
          </p:cNvPr>
          <p:cNvSpPr/>
          <p:nvPr/>
        </p:nvSpPr>
        <p:spPr>
          <a:xfrm>
            <a:off x="0" y="4618464"/>
            <a:ext cx="9144000" cy="52503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ADA7F7C-CE6A-4F97-9BC0-4C3775D651A5}"/>
              </a:ext>
            </a:extLst>
          </p:cNvPr>
          <p:cNvSpPr/>
          <p:nvPr/>
        </p:nvSpPr>
        <p:spPr>
          <a:xfrm>
            <a:off x="8604247" y="-4817"/>
            <a:ext cx="539750" cy="514831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3470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30" grpId="0"/>
      <p:bldP spid="37" grpId="0"/>
      <p:bldP spid="36" grpId="0" animBg="1"/>
      <p:bldP spid="33" grpId="0"/>
      <p:bldP spid="34" grpId="0"/>
      <p:bldP spid="35" grpId="0"/>
      <p:bldP spid="38" grpId="0" animBg="1"/>
      <p:bldP spid="39" grpId="0" animBg="1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76DC02-182D-466C-89CA-C932AA579145}"/>
              </a:ext>
            </a:extLst>
          </p:cNvPr>
          <p:cNvSpPr txBox="1"/>
          <p:nvPr/>
        </p:nvSpPr>
        <p:spPr>
          <a:xfrm>
            <a:off x="69611" y="110280"/>
            <a:ext cx="4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C72BBB-479F-4090-A1E5-F4015BFF7A26}"/>
              </a:ext>
            </a:extLst>
          </p:cNvPr>
          <p:cNvSpPr txBox="1"/>
          <p:nvPr/>
        </p:nvSpPr>
        <p:spPr>
          <a:xfrm>
            <a:off x="539551" y="555625"/>
            <a:ext cx="3672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Рейтинг Молодежного парламента </a:t>
            </a:r>
          </a:p>
          <a:p>
            <a:r>
              <a:rPr lang="ru-RU" sz="1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Декабрь 2019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28E6A2B-08AD-4D9C-8126-496F00E5F74C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D313440-C87B-45E0-BCE4-95B004B8577F}"/>
              </a:ext>
            </a:extLst>
          </p:cNvPr>
          <p:cNvSpPr/>
          <p:nvPr/>
        </p:nvSpPr>
        <p:spPr>
          <a:xfrm>
            <a:off x="0" y="4618464"/>
            <a:ext cx="9144000" cy="52503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E5F530B-83F3-456F-A9AB-943272242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118" y="0"/>
            <a:ext cx="42373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40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76DC02-182D-466C-89CA-C932AA579145}"/>
              </a:ext>
            </a:extLst>
          </p:cNvPr>
          <p:cNvSpPr txBox="1"/>
          <p:nvPr/>
        </p:nvSpPr>
        <p:spPr>
          <a:xfrm>
            <a:off x="69611" y="110280"/>
            <a:ext cx="4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C72BBB-479F-4090-A1E5-F4015BFF7A26}"/>
              </a:ext>
            </a:extLst>
          </p:cNvPr>
          <p:cNvSpPr txBox="1"/>
          <p:nvPr/>
        </p:nvSpPr>
        <p:spPr>
          <a:xfrm>
            <a:off x="539551" y="555625"/>
            <a:ext cx="3672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Рейтинг Молодежного парламента </a:t>
            </a:r>
          </a:p>
          <a:p>
            <a:r>
              <a:rPr lang="ru-RU" sz="1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Декабрь 2019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28E6A2B-08AD-4D9C-8126-496F00E5F74C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EF06D4-8631-4C79-BA5E-EAFEE2620A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703999"/>
            <a:ext cx="8064770" cy="17355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D313440-C87B-45E0-BCE4-95B004B8577F}"/>
              </a:ext>
            </a:extLst>
          </p:cNvPr>
          <p:cNvSpPr/>
          <p:nvPr/>
        </p:nvSpPr>
        <p:spPr>
          <a:xfrm>
            <a:off x="0" y="3435846"/>
            <a:ext cx="9144000" cy="1707654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3830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76DC02-182D-466C-89CA-C932AA579145}"/>
              </a:ext>
            </a:extLst>
          </p:cNvPr>
          <p:cNvSpPr txBox="1"/>
          <p:nvPr/>
        </p:nvSpPr>
        <p:spPr>
          <a:xfrm>
            <a:off x="69611" y="110280"/>
            <a:ext cx="4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C72BBB-479F-4090-A1E5-F4015BFF7A26}"/>
              </a:ext>
            </a:extLst>
          </p:cNvPr>
          <p:cNvSpPr txBox="1"/>
          <p:nvPr/>
        </p:nvSpPr>
        <p:spPr>
          <a:xfrm>
            <a:off x="539551" y="555625"/>
            <a:ext cx="3672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Рейтинг Молодежного парламента </a:t>
            </a:r>
          </a:p>
          <a:p>
            <a:r>
              <a:rPr lang="ru-RU" sz="1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Январь 2020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28E6A2B-08AD-4D9C-8126-496F00E5F74C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D313440-C87B-45E0-BCE4-95B004B8577F}"/>
              </a:ext>
            </a:extLst>
          </p:cNvPr>
          <p:cNvSpPr/>
          <p:nvPr/>
        </p:nvSpPr>
        <p:spPr>
          <a:xfrm>
            <a:off x="0" y="4618464"/>
            <a:ext cx="9144000" cy="52503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E5F530B-83F3-456F-A9AB-943272242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969" y="962"/>
            <a:ext cx="4320480" cy="514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26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76DC02-182D-466C-89CA-C932AA579145}"/>
              </a:ext>
            </a:extLst>
          </p:cNvPr>
          <p:cNvSpPr txBox="1"/>
          <p:nvPr/>
        </p:nvSpPr>
        <p:spPr>
          <a:xfrm>
            <a:off x="69611" y="110280"/>
            <a:ext cx="4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C72BBB-479F-4090-A1E5-F4015BFF7A26}"/>
              </a:ext>
            </a:extLst>
          </p:cNvPr>
          <p:cNvSpPr txBox="1"/>
          <p:nvPr/>
        </p:nvSpPr>
        <p:spPr>
          <a:xfrm>
            <a:off x="539551" y="555625"/>
            <a:ext cx="3672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Рейтинг Молодежного парламента </a:t>
            </a:r>
          </a:p>
          <a:p>
            <a:r>
              <a:rPr lang="ru-RU" sz="1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Январь 2020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28E6A2B-08AD-4D9C-8126-496F00E5F74C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EF06D4-8631-4C79-BA5E-EAFEE2620A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365" y="1572072"/>
            <a:ext cx="8056885" cy="210959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D313440-C87B-45E0-BCE4-95B004B8577F}"/>
              </a:ext>
            </a:extLst>
          </p:cNvPr>
          <p:cNvSpPr/>
          <p:nvPr/>
        </p:nvSpPr>
        <p:spPr>
          <a:xfrm>
            <a:off x="0" y="3681669"/>
            <a:ext cx="9144000" cy="1461831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232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59E9F309-D990-4343-BD3E-946E994744FC}"/>
              </a:ext>
            </a:extLst>
          </p:cNvPr>
          <p:cNvSpPr/>
          <p:nvPr/>
        </p:nvSpPr>
        <p:spPr>
          <a:xfrm>
            <a:off x="4139952" y="2139702"/>
            <a:ext cx="864096" cy="864096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E633CA72-E0CE-4E9D-B231-297EEBC97FC3}"/>
              </a:ext>
            </a:extLst>
          </p:cNvPr>
          <p:cNvSpPr/>
          <p:nvPr/>
        </p:nvSpPr>
        <p:spPr>
          <a:xfrm>
            <a:off x="4139952" y="2139702"/>
            <a:ext cx="864096" cy="8640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084D20AD-1963-4044-AA38-E0817E3426A6}"/>
              </a:ext>
            </a:extLst>
          </p:cNvPr>
          <p:cNvSpPr/>
          <p:nvPr/>
        </p:nvSpPr>
        <p:spPr>
          <a:xfrm>
            <a:off x="4139952" y="2139702"/>
            <a:ext cx="864096" cy="8640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B99F7D1D-B912-48D2-85FE-5936670D74A9}"/>
              </a:ext>
            </a:extLst>
          </p:cNvPr>
          <p:cNvSpPr/>
          <p:nvPr/>
        </p:nvSpPr>
        <p:spPr>
          <a:xfrm>
            <a:off x="4139952" y="2139702"/>
            <a:ext cx="864096" cy="8640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B5323B65-B109-467F-9AEE-2EB14C0780EF}"/>
              </a:ext>
            </a:extLst>
          </p:cNvPr>
          <p:cNvSpPr/>
          <p:nvPr/>
        </p:nvSpPr>
        <p:spPr>
          <a:xfrm>
            <a:off x="4139952" y="2139702"/>
            <a:ext cx="864096" cy="8640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2F9FA83B-1DFD-4CD2-92FC-DB2EB30095FC}"/>
              </a:ext>
            </a:extLst>
          </p:cNvPr>
          <p:cNvSpPr/>
          <p:nvPr/>
        </p:nvSpPr>
        <p:spPr>
          <a:xfrm>
            <a:off x="4139952" y="2139702"/>
            <a:ext cx="864096" cy="8640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34F1A924-4684-49D6-A938-B3EA1C319745}"/>
              </a:ext>
            </a:extLst>
          </p:cNvPr>
          <p:cNvSpPr/>
          <p:nvPr/>
        </p:nvSpPr>
        <p:spPr>
          <a:xfrm>
            <a:off x="4139952" y="2139702"/>
            <a:ext cx="864096" cy="8640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CDDE7D4-FD4C-4424-9ED6-A921B21C29EB}"/>
              </a:ext>
            </a:extLst>
          </p:cNvPr>
          <p:cNvSpPr/>
          <p:nvPr/>
        </p:nvSpPr>
        <p:spPr>
          <a:xfrm>
            <a:off x="4139952" y="2139702"/>
            <a:ext cx="864096" cy="8640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C3931297-A603-4F0E-ADDB-18011397CBF6}"/>
              </a:ext>
            </a:extLst>
          </p:cNvPr>
          <p:cNvSpPr/>
          <p:nvPr/>
        </p:nvSpPr>
        <p:spPr>
          <a:xfrm>
            <a:off x="4139952" y="2139702"/>
            <a:ext cx="864096" cy="8640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C8C0F28-1615-4242-B642-A8590DF44A6D}"/>
              </a:ext>
            </a:extLst>
          </p:cNvPr>
          <p:cNvSpPr/>
          <p:nvPr/>
        </p:nvSpPr>
        <p:spPr>
          <a:xfrm>
            <a:off x="4139952" y="2139702"/>
            <a:ext cx="864096" cy="8640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6B713709-D9D3-40CE-91B8-9107621FF9ED}"/>
              </a:ext>
            </a:extLst>
          </p:cNvPr>
          <p:cNvSpPr/>
          <p:nvPr/>
        </p:nvSpPr>
        <p:spPr>
          <a:xfrm>
            <a:off x="4139952" y="2139702"/>
            <a:ext cx="864096" cy="8640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812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00"/>
                            </p:stCondLst>
                            <p:childTnLst>
                              <p:par>
                                <p:cTn id="4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00"/>
                            </p:stCondLst>
                            <p:childTnLst>
                              <p:par>
                                <p:cTn id="5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100"/>
                            </p:stCondLst>
                            <p:childTnLst>
                              <p:par>
                                <p:cTn id="5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600"/>
                            </p:stCondLst>
                            <p:childTnLst>
                              <p:par>
                                <p:cTn id="6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100"/>
                            </p:stCondLst>
                            <p:childTnLst>
                              <p:par>
                                <p:cTn id="6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600"/>
                            </p:stCondLst>
                            <p:childTnLst>
                              <p:par>
                                <p:cTn id="6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100"/>
                            </p:stCondLst>
                            <p:childTnLst>
                              <p:par>
                                <p:cTn id="7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600"/>
                            </p:stCondLst>
                            <p:childTnLst>
                              <p:par>
                                <p:cTn id="7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100"/>
                            </p:stCondLst>
                            <p:childTnLst>
                              <p:par>
                                <p:cTn id="8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600"/>
                            </p:stCondLst>
                            <p:childTnLst>
                              <p:par>
                                <p:cTn id="8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700"/>
                            </p:stCondLst>
                            <p:childTnLst>
                              <p:par>
                                <p:cTn id="8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200"/>
                            </p:stCondLst>
                            <p:childTnLst>
                              <p:par>
                                <p:cTn id="9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700"/>
                            </p:stCondLst>
                            <p:childTnLst>
                              <p:par>
                                <p:cTn id="9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200"/>
                            </p:stCondLst>
                            <p:childTnLst>
                              <p:par>
                                <p:cTn id="10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700"/>
                            </p:stCondLst>
                            <p:childTnLst>
                              <p:par>
                                <p:cTn id="10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200"/>
                            </p:stCondLst>
                            <p:childTnLst>
                              <p:par>
                                <p:cTn id="10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700"/>
                            </p:stCondLst>
                            <p:childTnLst>
                              <p:par>
                                <p:cTn id="11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200"/>
                            </p:stCondLst>
                            <p:childTnLst>
                              <p:par>
                                <p:cTn id="11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700"/>
                            </p:stCondLst>
                            <p:childTnLst>
                              <p:par>
                                <p:cTn id="12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200"/>
                            </p:stCondLst>
                            <p:childTnLst>
                              <p:par>
                                <p:cTn id="1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300"/>
                            </p:stCondLst>
                            <p:childTnLst>
                              <p:par>
                                <p:cTn id="12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800"/>
                            </p:stCondLst>
                            <p:childTnLst>
                              <p:par>
                                <p:cTn id="13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300"/>
                            </p:stCondLst>
                            <p:childTnLst>
                              <p:par>
                                <p:cTn id="13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800"/>
                            </p:stCondLst>
                            <p:childTnLst>
                              <p:par>
                                <p:cTn id="14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6300"/>
                            </p:stCondLst>
                            <p:childTnLst>
                              <p:par>
                                <p:cTn id="14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4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300"/>
                            </p:stCondLst>
                            <p:childTnLst>
                              <p:par>
                                <p:cTn id="15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800"/>
                            </p:stCondLst>
                            <p:childTnLst>
                              <p:par>
                                <p:cTn id="15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8300"/>
                            </p:stCondLst>
                            <p:childTnLst>
                              <p:par>
                                <p:cTn id="16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8900"/>
                            </p:stCondLst>
                            <p:childTnLst>
                              <p:par>
                                <p:cTn id="16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9400"/>
                            </p:stCondLst>
                            <p:childTnLst>
                              <p:par>
                                <p:cTn id="17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9900"/>
                            </p:stCondLst>
                            <p:childTnLst>
                              <p:par>
                                <p:cTn id="17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400"/>
                            </p:stCondLst>
                            <p:childTnLst>
                              <p:par>
                                <p:cTn id="18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900"/>
                            </p:stCondLst>
                            <p:childTnLst>
                              <p:par>
                                <p:cTn id="18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1400"/>
                            </p:stCondLst>
                            <p:childTnLst>
                              <p:par>
                                <p:cTn id="18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1900"/>
                            </p:stCondLst>
                            <p:childTnLst>
                              <p:par>
                                <p:cTn id="19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400"/>
                            </p:stCondLst>
                            <p:childTnLst>
                              <p:par>
                                <p:cTn id="19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2900"/>
                            </p:stCondLst>
                            <p:childTnLst>
                              <p:par>
                                <p:cTn id="20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3400"/>
                            </p:stCondLst>
                            <p:childTnLst>
                              <p:par>
                                <p:cTn id="20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2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2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6500"/>
                            </p:stCondLst>
                            <p:childTnLst>
                              <p:par>
                                <p:cTn id="23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8100"/>
                            </p:stCondLst>
                            <p:childTnLst>
                              <p:par>
                                <p:cTn id="24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8600"/>
                            </p:stCondLst>
                            <p:childTnLst>
                              <p:par>
                                <p:cTn id="25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9100"/>
                            </p:stCondLst>
                            <p:childTnLst>
                              <p:par>
                                <p:cTn id="25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9600"/>
                            </p:stCondLst>
                            <p:childTnLst>
                              <p:par>
                                <p:cTn id="26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0100"/>
                            </p:stCondLst>
                            <p:childTnLst>
                              <p:par>
                                <p:cTn id="26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0600"/>
                            </p:stCondLst>
                            <p:childTnLst>
                              <p:par>
                                <p:cTn id="26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1100"/>
                            </p:stCondLst>
                            <p:childTnLst>
                              <p:par>
                                <p:cTn id="27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1600"/>
                            </p:stCondLst>
                            <p:childTnLst>
                              <p:par>
                                <p:cTn id="27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2100"/>
                            </p:stCondLst>
                            <p:childTnLst>
                              <p:par>
                                <p:cTn id="28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2600"/>
                            </p:stCondLst>
                            <p:childTnLst>
                              <p:par>
                                <p:cTn id="28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32700"/>
                            </p:stCondLst>
                            <p:childTnLst>
                              <p:par>
                                <p:cTn id="28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3200"/>
                            </p:stCondLst>
                            <p:childTnLst>
                              <p:par>
                                <p:cTn id="29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3700"/>
                            </p:stCondLst>
                            <p:childTnLst>
                              <p:par>
                                <p:cTn id="29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4200"/>
                            </p:stCondLst>
                            <p:childTnLst>
                              <p:par>
                                <p:cTn id="30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4700"/>
                            </p:stCondLst>
                            <p:childTnLst>
                              <p:par>
                                <p:cTn id="30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5200"/>
                            </p:stCondLst>
                            <p:childTnLst>
                              <p:par>
                                <p:cTn id="30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35700"/>
                            </p:stCondLst>
                            <p:childTnLst>
                              <p:par>
                                <p:cTn id="31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6200"/>
                            </p:stCondLst>
                            <p:childTnLst>
                              <p:par>
                                <p:cTn id="31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3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36700"/>
                            </p:stCondLst>
                            <p:childTnLst>
                              <p:par>
                                <p:cTn id="32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37200"/>
                            </p:stCondLst>
                            <p:childTnLst>
                              <p:par>
                                <p:cTn id="3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37300"/>
                            </p:stCondLst>
                            <p:childTnLst>
                              <p:par>
                                <p:cTn id="32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7800"/>
                            </p:stCondLst>
                            <p:childTnLst>
                              <p:par>
                                <p:cTn id="33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set>
                                      <p:cBhvr>
                                        <p:cTn id="3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38300"/>
                            </p:stCondLst>
                            <p:childTnLst>
                              <p:par>
                                <p:cTn id="33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38800"/>
                            </p:stCondLst>
                            <p:childTnLst>
                              <p:par>
                                <p:cTn id="34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39300"/>
                            </p:stCondLst>
                            <p:childTnLst>
                              <p:par>
                                <p:cTn id="34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39800"/>
                            </p:stCondLst>
                            <p:childTnLst>
                              <p:par>
                                <p:cTn id="34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40300"/>
                            </p:stCondLst>
                            <p:childTnLst>
                              <p:par>
                                <p:cTn id="35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0800"/>
                            </p:stCondLst>
                            <p:childTnLst>
                              <p:par>
                                <p:cTn id="35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3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41300"/>
                            </p:stCondLst>
                            <p:childTnLst>
                              <p:par>
                                <p:cTn id="36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1800"/>
                            </p:stCondLst>
                            <p:childTnLst>
                              <p:par>
                                <p:cTn id="3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1900"/>
                            </p:stCondLst>
                            <p:childTnLst>
                              <p:par>
                                <p:cTn id="36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2400"/>
                            </p:stCondLst>
                            <p:childTnLst>
                              <p:par>
                                <p:cTn id="37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7365D"/>
                                      </p:to>
                                    </p:animClr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2900"/>
                            </p:stCondLst>
                            <p:childTnLst>
                              <p:par>
                                <p:cTn id="37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3400"/>
                            </p:stCondLst>
                            <p:childTnLst>
                              <p:par>
                                <p:cTn id="38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43900"/>
                            </p:stCondLst>
                            <p:childTnLst>
                              <p:par>
                                <p:cTn id="38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4400"/>
                            </p:stCondLst>
                            <p:childTnLst>
                              <p:par>
                                <p:cTn id="38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44900"/>
                            </p:stCondLst>
                            <p:childTnLst>
                              <p:par>
                                <p:cTn id="39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5400"/>
                            </p:stCondLst>
                            <p:childTnLst>
                              <p:par>
                                <p:cTn id="39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3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45900"/>
                            </p:stCondLst>
                            <p:childTnLst>
                              <p:par>
                                <p:cTn id="40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6400"/>
                            </p:stCondLst>
                            <p:childTnLst>
                              <p:par>
                                <p:cTn id="40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0" grpId="0" animBg="1"/>
      <p:bldP spid="19" grpId="0" animBg="1"/>
      <p:bldP spid="18" grpId="0" animBg="1"/>
      <p:bldP spid="17" grpId="0" animBg="1"/>
      <p:bldP spid="16" grpId="0" animBg="1"/>
      <p:bldP spid="15" grpId="0" animBg="1"/>
      <p:bldP spid="14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BC90C18-AE68-44BB-BF0A-3193E61B4A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39A002-3859-4458-A4E0-A8849487BBA4}"/>
              </a:ext>
            </a:extLst>
          </p:cNvPr>
          <p:cNvSpPr txBox="1"/>
          <p:nvPr/>
        </p:nvSpPr>
        <p:spPr>
          <a:xfrm>
            <a:off x="539551" y="555625"/>
            <a:ext cx="2840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Структура Молодёжного парламента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9B3570BB-FDFB-4FC1-BFFD-2AAFCD54F5D9}"/>
              </a:ext>
            </a:extLst>
          </p:cNvPr>
          <p:cNvGrpSpPr/>
          <p:nvPr/>
        </p:nvGrpSpPr>
        <p:grpSpPr>
          <a:xfrm>
            <a:off x="1331640" y="1203598"/>
            <a:ext cx="2674428" cy="2216227"/>
            <a:chOff x="3234786" y="1203598"/>
            <a:chExt cx="2674428" cy="221622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DA1E7E9D-1CCF-4C10-B648-E66AB7618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786" y="1203598"/>
              <a:ext cx="2674428" cy="221622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4CA336B-B432-4D81-A404-6D6D8B8BF269}"/>
                </a:ext>
              </a:extLst>
            </p:cNvPr>
            <p:cNvSpPr txBox="1"/>
            <p:nvPr/>
          </p:nvSpPr>
          <p:spPr>
            <a:xfrm>
              <a:off x="3475845" y="1944022"/>
              <a:ext cx="21923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Председатель</a:t>
              </a:r>
              <a:br>
                <a:rPr lang="ru-RU" sz="1400" b="1" dirty="0">
                  <a:solidFill>
                    <a:srgbClr val="191919"/>
                  </a:solidFill>
                  <a:latin typeface="Century Gothic" panose="020B0502020202020204" pitchFamily="34" charset="0"/>
                </a:rPr>
              </a:br>
              <a:r>
                <a:rPr lang="ru-RU" sz="14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Илья Бородин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F7A34CF2-58D8-4CFB-9676-5191DDC5081C}"/>
              </a:ext>
            </a:extLst>
          </p:cNvPr>
          <p:cNvGrpSpPr/>
          <p:nvPr/>
        </p:nvGrpSpPr>
        <p:grpSpPr>
          <a:xfrm>
            <a:off x="199778" y="2355726"/>
            <a:ext cx="3004070" cy="2891648"/>
            <a:chOff x="3069965" y="1343529"/>
            <a:chExt cx="3004070" cy="289164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D96368CF-E5AD-4F13-BC2D-2CD95E15B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786" y="1343529"/>
              <a:ext cx="2674428" cy="28916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1698EF1-6126-4D71-9C04-EDB0195B0D84}"/>
                </a:ext>
              </a:extLst>
            </p:cNvPr>
            <p:cNvSpPr txBox="1"/>
            <p:nvPr/>
          </p:nvSpPr>
          <p:spPr>
            <a:xfrm>
              <a:off x="3069965" y="2294558"/>
              <a:ext cx="30040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Заместитель</a:t>
              </a:r>
            </a:p>
            <a:p>
              <a:pPr algn="ctr"/>
              <a:r>
                <a:rPr lang="ru-RU" sz="1400" b="1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Председателя</a:t>
              </a:r>
              <a:br>
                <a:rPr lang="ru-RU" sz="1400" b="1" dirty="0">
                  <a:solidFill>
                    <a:srgbClr val="191919"/>
                  </a:solidFill>
                  <a:latin typeface="Century Gothic" panose="020B0502020202020204" pitchFamily="34" charset="0"/>
                </a:rPr>
              </a:br>
              <a:r>
                <a:rPr lang="ru-RU" sz="14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Наталья </a:t>
              </a:r>
              <a:r>
                <a:rPr lang="ru-RU" sz="1400" dirty="0" err="1">
                  <a:solidFill>
                    <a:srgbClr val="191919"/>
                  </a:solidFill>
                  <a:latin typeface="Century Gothic" panose="020B0502020202020204" pitchFamily="34" charset="0"/>
                </a:rPr>
                <a:t>Вихляева</a:t>
              </a:r>
              <a:endParaRPr lang="ru-RU" sz="1400" dirty="0">
                <a:solidFill>
                  <a:srgbClr val="191919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59397D7D-6050-4B81-B896-3FFD48474B68}"/>
              </a:ext>
            </a:extLst>
          </p:cNvPr>
          <p:cNvGrpSpPr/>
          <p:nvPr/>
        </p:nvGrpSpPr>
        <p:grpSpPr>
          <a:xfrm>
            <a:off x="5271814" y="-319898"/>
            <a:ext cx="3476650" cy="2891648"/>
            <a:chOff x="2833675" y="1343529"/>
            <a:chExt cx="3476650" cy="2891648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5FDC8BA0-B613-4EE1-BD4D-8EFE8F58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675" y="1343529"/>
              <a:ext cx="3476650" cy="289164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2E44B28-C488-4553-A1B3-15AC1D8F3E08}"/>
                </a:ext>
              </a:extLst>
            </p:cNvPr>
            <p:cNvSpPr txBox="1"/>
            <p:nvPr/>
          </p:nvSpPr>
          <p:spPr>
            <a:xfrm>
              <a:off x="3069965" y="2294558"/>
              <a:ext cx="30040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Рабочая группа по вопросам нормотворческой деятельности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30AA5D8A-17F0-4E4D-87F3-278E641CEED2}"/>
              </a:ext>
            </a:extLst>
          </p:cNvPr>
          <p:cNvGrpSpPr/>
          <p:nvPr/>
        </p:nvGrpSpPr>
        <p:grpSpPr>
          <a:xfrm>
            <a:off x="5271814" y="1232496"/>
            <a:ext cx="3476650" cy="2891648"/>
            <a:chOff x="2833675" y="1343529"/>
            <a:chExt cx="3476650" cy="2891648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274AC2A1-95FA-4EF4-AEA6-87CC485CF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675" y="1343529"/>
              <a:ext cx="3476650" cy="28916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EB42291-B5A4-4588-BFFC-B738A56200D1}"/>
                </a:ext>
              </a:extLst>
            </p:cNvPr>
            <p:cNvSpPr txBox="1"/>
            <p:nvPr/>
          </p:nvSpPr>
          <p:spPr>
            <a:xfrm>
              <a:off x="3069965" y="2294558"/>
              <a:ext cx="30040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Рабочая группа по вопросам культуры, образования и молодёжной политике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679463B2-3A3A-40EB-8699-AC6771483E6F}"/>
              </a:ext>
            </a:extLst>
          </p:cNvPr>
          <p:cNvGrpSpPr/>
          <p:nvPr/>
        </p:nvGrpSpPr>
        <p:grpSpPr>
          <a:xfrm>
            <a:off x="5271814" y="2814815"/>
            <a:ext cx="3476650" cy="2891648"/>
            <a:chOff x="2833675" y="1343529"/>
            <a:chExt cx="3476650" cy="2891648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60A42537-F368-4AC0-A4FF-2DE153F56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675" y="1343529"/>
              <a:ext cx="3476650" cy="289164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24FCA994-5D6B-435A-B7F4-668C9BD5CD39}"/>
                </a:ext>
              </a:extLst>
            </p:cNvPr>
            <p:cNvSpPr txBox="1"/>
            <p:nvPr/>
          </p:nvSpPr>
          <p:spPr>
            <a:xfrm>
              <a:off x="3069965" y="2294558"/>
              <a:ext cx="30040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Рабочая группа по вопросам спорта и здорового образа жизни</a:t>
              </a:r>
            </a:p>
          </p:txBody>
        </p:sp>
      </p:grp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xmlns="" id="{BD2844C5-E5D2-42E8-AFCA-E72C41E091DE}"/>
              </a:ext>
            </a:extLst>
          </p:cNvPr>
          <p:cNvSpPr/>
          <p:nvPr/>
        </p:nvSpPr>
        <p:spPr>
          <a:xfrm>
            <a:off x="990660" y="2400300"/>
            <a:ext cx="2247016" cy="1104900"/>
          </a:xfrm>
          <a:custGeom>
            <a:avLst/>
            <a:gdLst>
              <a:gd name="connsiteX0" fmla="*/ 533340 w 2247016"/>
              <a:gd name="connsiteY0" fmla="*/ 0 h 1104900"/>
              <a:gd name="connsiteX1" fmla="*/ 95190 w 2247016"/>
              <a:gd name="connsiteY1" fmla="*/ 200025 h 1104900"/>
              <a:gd name="connsiteX2" fmla="*/ 2152590 w 2247016"/>
              <a:gd name="connsiteY2" fmla="*/ 771525 h 1104900"/>
              <a:gd name="connsiteX3" fmla="*/ 1904940 w 2247016"/>
              <a:gd name="connsiteY3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16" h="1104900">
                <a:moveTo>
                  <a:pt x="533340" y="0"/>
                </a:moveTo>
                <a:cubicBezTo>
                  <a:pt x="179327" y="35719"/>
                  <a:pt x="-174685" y="71438"/>
                  <a:pt x="95190" y="200025"/>
                </a:cubicBezTo>
                <a:cubicBezTo>
                  <a:pt x="365065" y="328613"/>
                  <a:pt x="1850965" y="620713"/>
                  <a:pt x="2152590" y="771525"/>
                </a:cubicBezTo>
                <a:cubicBezTo>
                  <a:pt x="2454215" y="922337"/>
                  <a:pt x="1939865" y="1042988"/>
                  <a:pt x="1904940" y="110490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xmlns="" id="{E66597C3-DC3D-47BC-A8AA-D827E672F5AB}"/>
              </a:ext>
            </a:extLst>
          </p:cNvPr>
          <p:cNvSpPr/>
          <p:nvPr/>
        </p:nvSpPr>
        <p:spPr>
          <a:xfrm>
            <a:off x="2857500" y="2570372"/>
            <a:ext cx="1619250" cy="1277728"/>
          </a:xfrm>
          <a:custGeom>
            <a:avLst/>
            <a:gdLst>
              <a:gd name="connsiteX0" fmla="*/ 0 w 1619250"/>
              <a:gd name="connsiteY0" fmla="*/ 1277728 h 1277728"/>
              <a:gd name="connsiteX1" fmla="*/ 685800 w 1619250"/>
              <a:gd name="connsiteY1" fmla="*/ 972928 h 1277728"/>
              <a:gd name="connsiteX2" fmla="*/ 704850 w 1619250"/>
              <a:gd name="connsiteY2" fmla="*/ 430003 h 1277728"/>
              <a:gd name="connsiteX3" fmla="*/ 1619250 w 1619250"/>
              <a:gd name="connsiteY3" fmla="*/ 1378 h 127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1277728">
                <a:moveTo>
                  <a:pt x="0" y="1277728"/>
                </a:moveTo>
                <a:cubicBezTo>
                  <a:pt x="284162" y="1195971"/>
                  <a:pt x="568325" y="1114215"/>
                  <a:pt x="685800" y="972928"/>
                </a:cubicBezTo>
                <a:cubicBezTo>
                  <a:pt x="803275" y="831641"/>
                  <a:pt x="549275" y="591928"/>
                  <a:pt x="704850" y="430003"/>
                </a:cubicBezTo>
                <a:cubicBezTo>
                  <a:pt x="860425" y="268078"/>
                  <a:pt x="1514475" y="-22435"/>
                  <a:pt x="1619250" y="1378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xmlns="" id="{5213ABA0-6DA4-4C75-9357-1CB08ADB4FFA}"/>
              </a:ext>
            </a:extLst>
          </p:cNvPr>
          <p:cNvSpPr/>
          <p:nvPr/>
        </p:nvSpPr>
        <p:spPr>
          <a:xfrm>
            <a:off x="4678680" y="868378"/>
            <a:ext cx="899160" cy="1562402"/>
          </a:xfrm>
          <a:custGeom>
            <a:avLst/>
            <a:gdLst>
              <a:gd name="connsiteX0" fmla="*/ 0 w 899160"/>
              <a:gd name="connsiteY0" fmla="*/ 1562402 h 1562402"/>
              <a:gd name="connsiteX1" fmla="*/ 586740 w 899160"/>
              <a:gd name="connsiteY1" fmla="*/ 1417622 h 1562402"/>
              <a:gd name="connsiteX2" fmla="*/ 464820 w 899160"/>
              <a:gd name="connsiteY2" fmla="*/ 1006142 h 1562402"/>
              <a:gd name="connsiteX3" fmla="*/ 685800 w 899160"/>
              <a:gd name="connsiteY3" fmla="*/ 701342 h 1562402"/>
              <a:gd name="connsiteX4" fmla="*/ 510540 w 899160"/>
              <a:gd name="connsiteY4" fmla="*/ 297482 h 1562402"/>
              <a:gd name="connsiteX5" fmla="*/ 899160 w 899160"/>
              <a:gd name="connsiteY5" fmla="*/ 302 h 1562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9160" h="1562402">
                <a:moveTo>
                  <a:pt x="0" y="1562402"/>
                </a:moveTo>
                <a:cubicBezTo>
                  <a:pt x="254635" y="1536367"/>
                  <a:pt x="509270" y="1510332"/>
                  <a:pt x="586740" y="1417622"/>
                </a:cubicBezTo>
                <a:cubicBezTo>
                  <a:pt x="664210" y="1324912"/>
                  <a:pt x="448310" y="1125522"/>
                  <a:pt x="464820" y="1006142"/>
                </a:cubicBezTo>
                <a:cubicBezTo>
                  <a:pt x="481330" y="886762"/>
                  <a:pt x="678180" y="819452"/>
                  <a:pt x="685800" y="701342"/>
                </a:cubicBezTo>
                <a:cubicBezTo>
                  <a:pt x="693420" y="583232"/>
                  <a:pt x="474980" y="414322"/>
                  <a:pt x="510540" y="297482"/>
                </a:cubicBezTo>
                <a:cubicBezTo>
                  <a:pt x="546100" y="180642"/>
                  <a:pt x="862330" y="-8588"/>
                  <a:pt x="899160" y="302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: фигура 59">
            <a:extLst>
              <a:ext uri="{FF2B5EF4-FFF2-40B4-BE49-F238E27FC236}">
                <a16:creationId xmlns:a16="http://schemas.microsoft.com/office/drawing/2014/main" xmlns="" id="{7F889057-D9BC-41AA-8197-9A8E478DD51D}"/>
              </a:ext>
            </a:extLst>
          </p:cNvPr>
          <p:cNvSpPr/>
          <p:nvPr/>
        </p:nvSpPr>
        <p:spPr>
          <a:xfrm>
            <a:off x="4676775" y="2709863"/>
            <a:ext cx="885825" cy="1528762"/>
          </a:xfrm>
          <a:custGeom>
            <a:avLst/>
            <a:gdLst>
              <a:gd name="connsiteX0" fmla="*/ 0 w 885825"/>
              <a:gd name="connsiteY0" fmla="*/ 0 h 1528762"/>
              <a:gd name="connsiteX1" fmla="*/ 542925 w 885825"/>
              <a:gd name="connsiteY1" fmla="*/ 138112 h 1528762"/>
              <a:gd name="connsiteX2" fmla="*/ 523875 w 885825"/>
              <a:gd name="connsiteY2" fmla="*/ 500062 h 1528762"/>
              <a:gd name="connsiteX3" fmla="*/ 838200 w 885825"/>
              <a:gd name="connsiteY3" fmla="*/ 742950 h 1528762"/>
              <a:gd name="connsiteX4" fmla="*/ 628650 w 885825"/>
              <a:gd name="connsiteY4" fmla="*/ 1190625 h 1528762"/>
              <a:gd name="connsiteX5" fmla="*/ 885825 w 885825"/>
              <a:gd name="connsiteY5" fmla="*/ 1528762 h 152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5825" h="1528762">
                <a:moveTo>
                  <a:pt x="0" y="0"/>
                </a:moveTo>
                <a:cubicBezTo>
                  <a:pt x="227806" y="27384"/>
                  <a:pt x="455613" y="54769"/>
                  <a:pt x="542925" y="138112"/>
                </a:cubicBezTo>
                <a:cubicBezTo>
                  <a:pt x="630237" y="221455"/>
                  <a:pt x="474663" y="399256"/>
                  <a:pt x="523875" y="500062"/>
                </a:cubicBezTo>
                <a:cubicBezTo>
                  <a:pt x="573087" y="600868"/>
                  <a:pt x="820738" y="627856"/>
                  <a:pt x="838200" y="742950"/>
                </a:cubicBezTo>
                <a:cubicBezTo>
                  <a:pt x="855663" y="858044"/>
                  <a:pt x="620713" y="1059656"/>
                  <a:pt x="628650" y="1190625"/>
                </a:cubicBezTo>
                <a:cubicBezTo>
                  <a:pt x="636587" y="1321594"/>
                  <a:pt x="761206" y="1425178"/>
                  <a:pt x="885825" y="1528762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: фигура 62">
            <a:extLst>
              <a:ext uri="{FF2B5EF4-FFF2-40B4-BE49-F238E27FC236}">
                <a16:creationId xmlns:a16="http://schemas.microsoft.com/office/drawing/2014/main" xmlns="" id="{C3CF5F2A-7861-4C88-BD80-DD8AE072B390}"/>
              </a:ext>
            </a:extLst>
          </p:cNvPr>
          <p:cNvSpPr/>
          <p:nvPr/>
        </p:nvSpPr>
        <p:spPr>
          <a:xfrm>
            <a:off x="4667250" y="2531620"/>
            <a:ext cx="933450" cy="78230"/>
          </a:xfrm>
          <a:custGeom>
            <a:avLst/>
            <a:gdLst>
              <a:gd name="connsiteX0" fmla="*/ 0 w 933450"/>
              <a:gd name="connsiteY0" fmla="*/ 44893 h 78230"/>
              <a:gd name="connsiteX1" fmla="*/ 242888 w 933450"/>
              <a:gd name="connsiteY1" fmla="*/ 6793 h 78230"/>
              <a:gd name="connsiteX2" fmla="*/ 590550 w 933450"/>
              <a:gd name="connsiteY2" fmla="*/ 78230 h 78230"/>
              <a:gd name="connsiteX3" fmla="*/ 933450 w 933450"/>
              <a:gd name="connsiteY3" fmla="*/ 6793 h 7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78230">
                <a:moveTo>
                  <a:pt x="0" y="44893"/>
                </a:moveTo>
                <a:cubicBezTo>
                  <a:pt x="72231" y="23065"/>
                  <a:pt x="144463" y="1237"/>
                  <a:pt x="242888" y="6793"/>
                </a:cubicBezTo>
                <a:cubicBezTo>
                  <a:pt x="341313" y="12349"/>
                  <a:pt x="475456" y="78230"/>
                  <a:pt x="590550" y="78230"/>
                </a:cubicBezTo>
                <a:cubicBezTo>
                  <a:pt x="705644" y="78230"/>
                  <a:pt x="803275" y="-27338"/>
                  <a:pt x="933450" y="679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32A692-EFE8-4E25-ACBC-29AD7A448934}"/>
              </a:ext>
            </a:extLst>
          </p:cNvPr>
          <p:cNvSpPr txBox="1"/>
          <p:nvPr/>
        </p:nvSpPr>
        <p:spPr>
          <a:xfrm>
            <a:off x="133836" y="123478"/>
            <a:ext cx="272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512DB237-EEF6-4ECC-9A6D-BA0FD6754516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859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 animBg="1"/>
      <p:bldP spid="46" grpId="0" animBg="1"/>
      <p:bldP spid="58" grpId="0" animBg="1"/>
      <p:bldP spid="60" grpId="0" animBg="1"/>
      <p:bldP spid="63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2D1715E-6DC3-4FEE-A4F2-DAB16BDA54E9}"/>
              </a:ext>
            </a:extLst>
          </p:cNvPr>
          <p:cNvSpPr txBox="1"/>
          <p:nvPr/>
        </p:nvSpPr>
        <p:spPr>
          <a:xfrm>
            <a:off x="133836" y="123478"/>
            <a:ext cx="272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84A8B5A7-8485-4935-AA8C-E05587B0D451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E8702C-6E9A-45CB-933D-A6AFBF4EA921}"/>
              </a:ext>
            </a:extLst>
          </p:cNvPr>
          <p:cNvSpPr txBox="1"/>
          <p:nvPr/>
        </p:nvSpPr>
        <p:spPr>
          <a:xfrm>
            <a:off x="539552" y="555625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Заседания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AA2A1609-5E51-4745-BE25-735DEB908F76}"/>
              </a:ext>
            </a:extLst>
          </p:cNvPr>
          <p:cNvGrpSpPr/>
          <p:nvPr/>
        </p:nvGrpSpPr>
        <p:grpSpPr>
          <a:xfrm>
            <a:off x="-4429000" y="5143500"/>
            <a:ext cx="5275350" cy="3056016"/>
            <a:chOff x="-684584" y="2643758"/>
            <a:chExt cx="5275350" cy="3056016"/>
          </a:xfrm>
        </p:grpSpPr>
        <p:sp>
          <p:nvSpPr>
            <p:cNvPr id="11" name="Блок-схема: ручной ввод 10">
              <a:extLst>
                <a:ext uri="{FF2B5EF4-FFF2-40B4-BE49-F238E27FC236}">
                  <a16:creationId xmlns:a16="http://schemas.microsoft.com/office/drawing/2014/main" xmlns="" id="{2E873A36-A2E9-4ED0-A40B-BF9F20B40EE2}"/>
                </a:ext>
              </a:extLst>
            </p:cNvPr>
            <p:cNvSpPr/>
            <p:nvPr/>
          </p:nvSpPr>
          <p:spPr>
            <a:xfrm>
              <a:off x="-684584" y="2777879"/>
              <a:ext cx="5237820" cy="2921895"/>
            </a:xfrm>
            <a:prstGeom prst="flowChartManualInput">
              <a:avLst/>
            </a:prstGeom>
            <a:blipFill dpi="0" rotWithShape="1">
              <a:blip r:embed="rId2"/>
              <a:srcRect/>
              <a:stretch>
                <a:fillRect l="11000" r="-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ручной ввод 11">
              <a:extLst>
                <a:ext uri="{FF2B5EF4-FFF2-40B4-BE49-F238E27FC236}">
                  <a16:creationId xmlns:a16="http://schemas.microsoft.com/office/drawing/2014/main" xmlns="" id="{3B7694D0-F3A8-4523-8AED-7C98B3FACC07}"/>
                </a:ext>
              </a:extLst>
            </p:cNvPr>
            <p:cNvSpPr/>
            <p:nvPr/>
          </p:nvSpPr>
          <p:spPr>
            <a:xfrm>
              <a:off x="-647054" y="2643758"/>
              <a:ext cx="5237820" cy="2921895"/>
            </a:xfrm>
            <a:prstGeom prst="flowChartManualInput">
              <a:avLst/>
            </a:prstGeom>
            <a:gradFill flip="none" rotWithShape="1">
              <a:gsLst>
                <a:gs pos="69000">
                  <a:srgbClr val="111111">
                    <a:alpha val="60000"/>
                  </a:srgbClr>
                </a:gs>
                <a:gs pos="49000">
                  <a:srgbClr val="111111">
                    <a:alpha val="40000"/>
                  </a:srgbClr>
                </a:gs>
                <a:gs pos="0">
                  <a:srgbClr val="111111">
                    <a:alpha val="20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1D83A798-7B5A-4F9E-88EC-239DEB294BA4}"/>
              </a:ext>
            </a:extLst>
          </p:cNvPr>
          <p:cNvGrpSpPr/>
          <p:nvPr/>
        </p:nvGrpSpPr>
        <p:grpSpPr>
          <a:xfrm>
            <a:off x="8817557" y="-3188890"/>
            <a:ext cx="4827451" cy="3271812"/>
            <a:chOff x="5292080" y="-340022"/>
            <a:chExt cx="4827451" cy="3271812"/>
          </a:xfrm>
        </p:grpSpPr>
        <p:sp>
          <p:nvSpPr>
            <p:cNvPr id="14" name="Прямоугольник: усеченные противолежащие углы 13">
              <a:extLst>
                <a:ext uri="{FF2B5EF4-FFF2-40B4-BE49-F238E27FC236}">
                  <a16:creationId xmlns:a16="http://schemas.microsoft.com/office/drawing/2014/main" xmlns="" id="{83487C87-424F-4932-89C0-DA36F868BA05}"/>
                </a:ext>
              </a:extLst>
            </p:cNvPr>
            <p:cNvSpPr/>
            <p:nvPr/>
          </p:nvSpPr>
          <p:spPr>
            <a:xfrm>
              <a:off x="5292080" y="-340022"/>
              <a:ext cx="4824536" cy="3271812"/>
            </a:xfrm>
            <a:prstGeom prst="snip2DiagRect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: усеченные противолежащие углы 14">
              <a:extLst>
                <a:ext uri="{FF2B5EF4-FFF2-40B4-BE49-F238E27FC236}">
                  <a16:creationId xmlns:a16="http://schemas.microsoft.com/office/drawing/2014/main" xmlns="" id="{E35DEB1D-085B-4462-81A2-25D5C06E0732}"/>
                </a:ext>
              </a:extLst>
            </p:cNvPr>
            <p:cNvSpPr/>
            <p:nvPr/>
          </p:nvSpPr>
          <p:spPr>
            <a:xfrm>
              <a:off x="5294995" y="-340022"/>
              <a:ext cx="4824536" cy="3271812"/>
            </a:xfrm>
            <a:prstGeom prst="snip2DiagRect">
              <a:avLst/>
            </a:prstGeom>
            <a:gradFill flip="none" rotWithShape="1">
              <a:gsLst>
                <a:gs pos="95000">
                  <a:srgbClr val="111111">
                    <a:alpha val="60000"/>
                    <a:lumMod val="100000"/>
                  </a:srgbClr>
                </a:gs>
                <a:gs pos="69000">
                  <a:srgbClr val="111111">
                    <a:alpha val="40000"/>
                  </a:srgbClr>
                </a:gs>
                <a:gs pos="0">
                  <a:srgbClr val="111111">
                    <a:alpha val="2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067FC06-A335-4F09-AD9A-B070FEFEE49D}"/>
              </a:ext>
            </a:extLst>
          </p:cNvPr>
          <p:cNvSpPr txBox="1"/>
          <p:nvPr/>
        </p:nvSpPr>
        <p:spPr>
          <a:xfrm>
            <a:off x="539750" y="1093842"/>
            <a:ext cx="40510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За 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2019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год Молодежный парламент провёл в общей сложности 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10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официальных заседаний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A74E569-DC84-4400-9AA1-41FDCF404FA6}"/>
              </a:ext>
            </a:extLst>
          </p:cNvPr>
          <p:cNvSpPr/>
          <p:nvPr/>
        </p:nvSpPr>
        <p:spPr>
          <a:xfrm>
            <a:off x="5364088" y="3337200"/>
            <a:ext cx="3240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По итогам заседаний было принято 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20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решений парламента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A9BFB3B-BCAF-4490-862C-AE56F2F44AF7}"/>
              </a:ext>
            </a:extLst>
          </p:cNvPr>
          <p:cNvSpPr/>
          <p:nvPr/>
        </p:nvSpPr>
        <p:spPr>
          <a:xfrm>
            <a:off x="0" y="565376"/>
            <a:ext cx="539750" cy="2006374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CEF64ED-4A89-46F8-AEBB-DBF78CEFE7A0}"/>
              </a:ext>
            </a:extLst>
          </p:cNvPr>
          <p:cNvSpPr/>
          <p:nvPr/>
        </p:nvSpPr>
        <p:spPr>
          <a:xfrm>
            <a:off x="8604448" y="2931790"/>
            <a:ext cx="539551" cy="2211710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7267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58025E-6 L 0.40451 -0.509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254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45679E-6 L -0.41458 0.4836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2419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DCE82D8-3794-4455-84EE-22906E93A229}"/>
              </a:ext>
            </a:extLst>
          </p:cNvPr>
          <p:cNvSpPr txBox="1"/>
          <p:nvPr/>
        </p:nvSpPr>
        <p:spPr>
          <a:xfrm>
            <a:off x="133836" y="123478"/>
            <a:ext cx="272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7EE37C5A-B0CB-4D91-A338-618D346E1DC5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2644F5EF-E139-4E7F-A1D0-CB769A458A67}"/>
              </a:ext>
            </a:extLst>
          </p:cNvPr>
          <p:cNvGrpSpPr/>
          <p:nvPr/>
        </p:nvGrpSpPr>
        <p:grpSpPr>
          <a:xfrm>
            <a:off x="4034670" y="5236046"/>
            <a:ext cx="2952328" cy="2952328"/>
            <a:chOff x="2555776" y="3147814"/>
            <a:chExt cx="2952328" cy="2952328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45B8CD6F-6D70-4D3B-A4DB-5051BDB6C031}"/>
                </a:ext>
              </a:extLst>
            </p:cNvPr>
            <p:cNvSpPr/>
            <p:nvPr/>
          </p:nvSpPr>
          <p:spPr>
            <a:xfrm>
              <a:off x="2555776" y="3147814"/>
              <a:ext cx="2952328" cy="2952328"/>
            </a:xfrm>
            <a:prstGeom prst="ellipse">
              <a:avLst/>
            </a:prstGeom>
            <a:blipFill dpi="0"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b="3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88B771F5-B08B-4000-B9D7-70E543E412BF}"/>
                </a:ext>
              </a:extLst>
            </p:cNvPr>
            <p:cNvSpPr/>
            <p:nvPr/>
          </p:nvSpPr>
          <p:spPr>
            <a:xfrm>
              <a:off x="2555776" y="3147814"/>
              <a:ext cx="2952328" cy="2952328"/>
            </a:xfrm>
            <a:prstGeom prst="ellipse">
              <a:avLst/>
            </a:prstGeom>
            <a:gradFill flip="none" rotWithShape="1">
              <a:gsLst>
                <a:gs pos="60000">
                  <a:srgbClr val="111111">
                    <a:alpha val="60000"/>
                    <a:lumMod val="100000"/>
                  </a:srgbClr>
                </a:gs>
                <a:gs pos="52000">
                  <a:srgbClr val="111111">
                    <a:alpha val="40000"/>
                  </a:srgbClr>
                </a:gs>
                <a:gs pos="0">
                  <a:srgbClr val="111111">
                    <a:alpha val="2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6F0EECB4-6A5E-4789-9AF6-0D758609A566}"/>
              </a:ext>
            </a:extLst>
          </p:cNvPr>
          <p:cNvGrpSpPr/>
          <p:nvPr/>
        </p:nvGrpSpPr>
        <p:grpSpPr>
          <a:xfrm>
            <a:off x="8388424" y="-3425254"/>
            <a:ext cx="3456384" cy="3456384"/>
            <a:chOff x="5796136" y="-1244674"/>
            <a:chExt cx="3456384" cy="3456384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E55A9B95-EEAC-42BD-8025-032B862A9DA0}"/>
                </a:ext>
              </a:extLst>
            </p:cNvPr>
            <p:cNvSpPr/>
            <p:nvPr/>
          </p:nvSpPr>
          <p:spPr>
            <a:xfrm>
              <a:off x="5796136" y="-1244674"/>
              <a:ext cx="3456384" cy="3456384"/>
            </a:xfrm>
            <a:prstGeom prst="ellipse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7000" t="35000" r="-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4C0D3524-BF61-44FB-A3B6-43C4DF92C5D6}"/>
                </a:ext>
              </a:extLst>
            </p:cNvPr>
            <p:cNvSpPr/>
            <p:nvPr/>
          </p:nvSpPr>
          <p:spPr>
            <a:xfrm>
              <a:off x="5796136" y="-1244674"/>
              <a:ext cx="3456384" cy="3456384"/>
            </a:xfrm>
            <a:prstGeom prst="ellipse">
              <a:avLst/>
            </a:prstGeom>
            <a:gradFill flip="none" rotWithShape="1">
              <a:gsLst>
                <a:gs pos="95000">
                  <a:srgbClr val="111111">
                    <a:lumMod val="100000"/>
                    <a:alpha val="80000"/>
                  </a:srgbClr>
                </a:gs>
                <a:gs pos="68000">
                  <a:srgbClr val="111111">
                    <a:alpha val="40000"/>
                  </a:srgbClr>
                </a:gs>
                <a:gs pos="0">
                  <a:srgbClr val="111111">
                    <a:alpha val="2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34B0DD6B-01F3-4BD7-AA3D-E758AF2CA723}"/>
              </a:ext>
            </a:extLst>
          </p:cNvPr>
          <p:cNvGrpSpPr/>
          <p:nvPr/>
        </p:nvGrpSpPr>
        <p:grpSpPr>
          <a:xfrm>
            <a:off x="-1044624" y="5288766"/>
            <a:ext cx="2839669" cy="2846888"/>
            <a:chOff x="-396552" y="2749198"/>
            <a:chExt cx="2839669" cy="2846888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4CC4D43D-8F24-4F60-819E-F796BFEE1D1C}"/>
                </a:ext>
              </a:extLst>
            </p:cNvPr>
            <p:cNvSpPr/>
            <p:nvPr/>
          </p:nvSpPr>
          <p:spPr>
            <a:xfrm>
              <a:off x="-396552" y="2756417"/>
              <a:ext cx="2839669" cy="2839669"/>
            </a:xfrm>
            <a:prstGeom prst="ellipse">
              <a:avLst/>
            </a:prstGeom>
            <a:blipFill dpi="0"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t="-2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xmlns="" id="{A0ABCE96-0FC6-4A57-BEFE-2228C8EE8D27}"/>
                </a:ext>
              </a:extLst>
            </p:cNvPr>
            <p:cNvSpPr/>
            <p:nvPr/>
          </p:nvSpPr>
          <p:spPr>
            <a:xfrm>
              <a:off x="-396552" y="2749198"/>
              <a:ext cx="2839669" cy="2839669"/>
            </a:xfrm>
            <a:prstGeom prst="ellipse">
              <a:avLst/>
            </a:prstGeom>
            <a:gradFill flip="none" rotWithShape="1">
              <a:gsLst>
                <a:gs pos="83000">
                  <a:srgbClr val="111111">
                    <a:lumMod val="100000"/>
                    <a:alpha val="60000"/>
                  </a:srgbClr>
                </a:gs>
                <a:gs pos="66000">
                  <a:srgbClr val="111111">
                    <a:alpha val="40000"/>
                  </a:srgbClr>
                </a:gs>
                <a:gs pos="0">
                  <a:srgbClr val="111111">
                    <a:alpha val="20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7DC571-E97A-4C84-B25A-F9BEDEDB72E1}"/>
              </a:ext>
            </a:extLst>
          </p:cNvPr>
          <p:cNvSpPr txBox="1"/>
          <p:nvPr/>
        </p:nvSpPr>
        <p:spPr>
          <a:xfrm>
            <a:off x="539552" y="555625"/>
            <a:ext cx="3816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Общественные приёмы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5D4F02-A935-48DA-A499-32E653E1DFC9}"/>
              </a:ext>
            </a:extLst>
          </p:cNvPr>
          <p:cNvSpPr txBox="1"/>
          <p:nvPr/>
        </p:nvSpPr>
        <p:spPr>
          <a:xfrm>
            <a:off x="539750" y="1131590"/>
            <a:ext cx="40322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Было проведено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12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приёмов молодежи в различных образовательных и культурных учреждениях округа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43289F7-1F70-402F-8FAE-CD689364BF08}"/>
              </a:ext>
            </a:extLst>
          </p:cNvPr>
          <p:cNvSpPr/>
          <p:nvPr/>
        </p:nvSpPr>
        <p:spPr>
          <a:xfrm>
            <a:off x="5652120" y="2802290"/>
            <a:ext cx="29523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На рассмотрение было принято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43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вопроса касающихся молодёжной политики, социальной сферы и организации молодёжных мероприятий</a:t>
            </a:r>
            <a:endParaRPr lang="ru-RU" sz="16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A951632-714C-488F-B537-6EB10725EBFB}"/>
              </a:ext>
            </a:extLst>
          </p:cNvPr>
          <p:cNvSpPr/>
          <p:nvPr/>
        </p:nvSpPr>
        <p:spPr>
          <a:xfrm>
            <a:off x="0" y="555624"/>
            <a:ext cx="539750" cy="201612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E9C3BC31-5540-4941-AEC2-D1FF966151C3}"/>
              </a:ext>
            </a:extLst>
          </p:cNvPr>
          <p:cNvSpPr/>
          <p:nvPr/>
        </p:nvSpPr>
        <p:spPr>
          <a:xfrm>
            <a:off x="8604448" y="2571750"/>
            <a:ext cx="539551" cy="2571750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559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7284E-6 L 0.08108 -0.5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2626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7284E-6 L -0.14982 -0.38488 " pathEditMode="relative" rAng="0" ptsTypes="AA">
                                      <p:cBhvr>
                                        <p:cTn id="20" dur="1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92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0.0142 L -0.29132 0.42408 " pathEditMode="relative" rAng="0" ptsTypes="AA">
                                      <p:cBhvr>
                                        <p:cTn id="2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66" y="2049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D191272-B6F5-4F2D-9632-4A231F005338}"/>
              </a:ext>
            </a:extLst>
          </p:cNvPr>
          <p:cNvSpPr txBox="1"/>
          <p:nvPr/>
        </p:nvSpPr>
        <p:spPr>
          <a:xfrm>
            <a:off x="133836" y="123478"/>
            <a:ext cx="272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EEA17635-9B01-47A5-BF9C-FBA9C882B288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C72BBB-479F-4090-A1E5-F4015BFF7A26}"/>
              </a:ext>
            </a:extLst>
          </p:cNvPr>
          <p:cNvSpPr txBox="1"/>
          <p:nvPr/>
        </p:nvSpPr>
        <p:spPr>
          <a:xfrm>
            <a:off x="539552" y="55562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Совместные приёмы населения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632BF6E-BB32-4B67-9D4B-130D24B1D239}"/>
              </a:ext>
            </a:extLst>
          </p:cNvPr>
          <p:cNvSpPr txBox="1"/>
          <p:nvPr/>
        </p:nvSpPr>
        <p:spPr>
          <a:xfrm>
            <a:off x="539750" y="1059582"/>
            <a:ext cx="4032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Было проведено 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10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совместных приёмов населения с депутатами Совета депутатов:</a:t>
            </a:r>
          </a:p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Прохоровым Борисом Анатольевичем </a:t>
            </a:r>
          </a:p>
          <a:p>
            <a:r>
              <a:rPr lang="ru-RU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Вихляевой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Ириной Валентиновной </a:t>
            </a:r>
          </a:p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Смирновой Тамарой Владимировной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B39A437-DF45-4D08-BF33-773447F1292F}"/>
              </a:ext>
            </a:extLst>
          </p:cNvPr>
          <p:cNvSpPr/>
          <p:nvPr/>
        </p:nvSpPr>
        <p:spPr>
          <a:xfrm>
            <a:off x="0" y="555624"/>
            <a:ext cx="539750" cy="201612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979CE49B-6F31-4F15-9ADF-FE88E04AAE2A}"/>
              </a:ext>
            </a:extLst>
          </p:cNvPr>
          <p:cNvGrpSpPr/>
          <p:nvPr/>
        </p:nvGrpSpPr>
        <p:grpSpPr>
          <a:xfrm>
            <a:off x="-1692696" y="5304284"/>
            <a:ext cx="4464496" cy="2991211"/>
            <a:chOff x="-684584" y="2748891"/>
            <a:chExt cx="4464496" cy="2991211"/>
          </a:xfrm>
        </p:grpSpPr>
        <p:sp>
          <p:nvSpPr>
            <p:cNvPr id="12" name="Блок-схема: данные 11">
              <a:extLst>
                <a:ext uri="{FF2B5EF4-FFF2-40B4-BE49-F238E27FC236}">
                  <a16:creationId xmlns:a16="http://schemas.microsoft.com/office/drawing/2014/main" xmlns="" id="{F86125E8-7161-4377-BAC8-75F66D3A2E9B}"/>
                </a:ext>
              </a:extLst>
            </p:cNvPr>
            <p:cNvSpPr/>
            <p:nvPr/>
          </p:nvSpPr>
          <p:spPr>
            <a:xfrm>
              <a:off x="-684584" y="2748891"/>
              <a:ext cx="4464496" cy="2991211"/>
            </a:xfrm>
            <a:prstGeom prst="flowChartInputOutput">
              <a:avLst/>
            </a:prstGeom>
            <a:blipFill dpi="0"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14000" t="-12000" b="1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Блок-схема: данные 18">
              <a:extLst>
                <a:ext uri="{FF2B5EF4-FFF2-40B4-BE49-F238E27FC236}">
                  <a16:creationId xmlns:a16="http://schemas.microsoft.com/office/drawing/2014/main" xmlns="" id="{F12FF1D4-74EB-49AA-A68C-1EDD9E7C1569}"/>
                </a:ext>
              </a:extLst>
            </p:cNvPr>
            <p:cNvSpPr/>
            <p:nvPr/>
          </p:nvSpPr>
          <p:spPr>
            <a:xfrm>
              <a:off x="-684584" y="2748891"/>
              <a:ext cx="4464496" cy="2991211"/>
            </a:xfrm>
            <a:prstGeom prst="flowChartInputOutput">
              <a:avLst/>
            </a:prstGeom>
            <a:gradFill flip="none" rotWithShape="1">
              <a:gsLst>
                <a:gs pos="84000">
                  <a:srgbClr val="111111">
                    <a:alpha val="60000"/>
                    <a:lumMod val="100000"/>
                  </a:srgbClr>
                </a:gs>
                <a:gs pos="53000">
                  <a:srgbClr val="111111">
                    <a:alpha val="40000"/>
                  </a:srgbClr>
                </a:gs>
                <a:gs pos="20000">
                  <a:srgbClr val="111111">
                    <a:alpha val="20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1BCF7B1-8902-46F7-BCF1-2D088686A0FF}"/>
              </a:ext>
            </a:extLst>
          </p:cNvPr>
          <p:cNvGrpSpPr/>
          <p:nvPr/>
        </p:nvGrpSpPr>
        <p:grpSpPr>
          <a:xfrm>
            <a:off x="4832888" y="5304284"/>
            <a:ext cx="3781426" cy="2876550"/>
            <a:chOff x="4822824" y="2427734"/>
            <a:chExt cx="3781426" cy="287655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6F302F34-A11B-48E3-94CF-8E0F13F821A1}"/>
                </a:ext>
              </a:extLst>
            </p:cNvPr>
            <p:cNvSpPr/>
            <p:nvPr/>
          </p:nvSpPr>
          <p:spPr>
            <a:xfrm>
              <a:off x="4822825" y="2427734"/>
              <a:ext cx="3781425" cy="2876550"/>
            </a:xfrm>
            <a:custGeom>
              <a:avLst/>
              <a:gdLst>
                <a:gd name="connsiteX0" fmla="*/ 0 w 3781425"/>
                <a:gd name="connsiteY0" fmla="*/ 2876550 h 2876550"/>
                <a:gd name="connsiteX1" fmla="*/ 9525 w 3781425"/>
                <a:gd name="connsiteY1" fmla="*/ 19050 h 2876550"/>
                <a:gd name="connsiteX2" fmla="*/ 1219200 w 3781425"/>
                <a:gd name="connsiteY2" fmla="*/ 0 h 2876550"/>
                <a:gd name="connsiteX3" fmla="*/ 1838325 w 3781425"/>
                <a:gd name="connsiteY3" fmla="*/ 428625 h 2876550"/>
                <a:gd name="connsiteX4" fmla="*/ 3771900 w 3781425"/>
                <a:gd name="connsiteY4" fmla="*/ 419100 h 2876550"/>
                <a:gd name="connsiteX5" fmla="*/ 3781425 w 3781425"/>
                <a:gd name="connsiteY5" fmla="*/ 2867025 h 2876550"/>
                <a:gd name="connsiteX6" fmla="*/ 0 w 3781425"/>
                <a:gd name="connsiteY6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425" h="2876550">
                  <a:moveTo>
                    <a:pt x="0" y="2876550"/>
                  </a:moveTo>
                  <a:lnTo>
                    <a:pt x="9525" y="19050"/>
                  </a:lnTo>
                  <a:lnTo>
                    <a:pt x="1219200" y="0"/>
                  </a:lnTo>
                  <a:lnTo>
                    <a:pt x="1838325" y="428625"/>
                  </a:lnTo>
                  <a:lnTo>
                    <a:pt x="3771900" y="419100"/>
                  </a:lnTo>
                  <a:lnTo>
                    <a:pt x="3781425" y="2867025"/>
                  </a:lnTo>
                  <a:lnTo>
                    <a:pt x="0" y="2876550"/>
                  </a:lnTo>
                  <a:close/>
                </a:path>
              </a:pathLst>
            </a:custGeom>
            <a:blipFill>
              <a:blip r:embed="rId4"/>
              <a:stretch>
                <a:fillRect t="6221" b="-622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CD1233A6-8D86-4C5D-8489-933D843A16B9}"/>
                </a:ext>
              </a:extLst>
            </p:cNvPr>
            <p:cNvSpPr/>
            <p:nvPr/>
          </p:nvSpPr>
          <p:spPr>
            <a:xfrm>
              <a:off x="4822824" y="2427734"/>
              <a:ext cx="3781425" cy="2876550"/>
            </a:xfrm>
            <a:custGeom>
              <a:avLst/>
              <a:gdLst>
                <a:gd name="connsiteX0" fmla="*/ 0 w 3781425"/>
                <a:gd name="connsiteY0" fmla="*/ 2876550 h 2876550"/>
                <a:gd name="connsiteX1" fmla="*/ 9525 w 3781425"/>
                <a:gd name="connsiteY1" fmla="*/ 19050 h 2876550"/>
                <a:gd name="connsiteX2" fmla="*/ 1219200 w 3781425"/>
                <a:gd name="connsiteY2" fmla="*/ 0 h 2876550"/>
                <a:gd name="connsiteX3" fmla="*/ 1838325 w 3781425"/>
                <a:gd name="connsiteY3" fmla="*/ 428625 h 2876550"/>
                <a:gd name="connsiteX4" fmla="*/ 3771900 w 3781425"/>
                <a:gd name="connsiteY4" fmla="*/ 419100 h 2876550"/>
                <a:gd name="connsiteX5" fmla="*/ 3781425 w 3781425"/>
                <a:gd name="connsiteY5" fmla="*/ 2867025 h 2876550"/>
                <a:gd name="connsiteX6" fmla="*/ 0 w 3781425"/>
                <a:gd name="connsiteY6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425" h="2876550">
                  <a:moveTo>
                    <a:pt x="0" y="2876550"/>
                  </a:moveTo>
                  <a:lnTo>
                    <a:pt x="9525" y="19050"/>
                  </a:lnTo>
                  <a:lnTo>
                    <a:pt x="1219200" y="0"/>
                  </a:lnTo>
                  <a:lnTo>
                    <a:pt x="1838325" y="428625"/>
                  </a:lnTo>
                  <a:lnTo>
                    <a:pt x="3771900" y="419100"/>
                  </a:lnTo>
                  <a:lnTo>
                    <a:pt x="3781425" y="2867025"/>
                  </a:lnTo>
                  <a:lnTo>
                    <a:pt x="0" y="287655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111111">
                    <a:alpha val="60000"/>
                    <a:lumMod val="100000"/>
                  </a:srgbClr>
                </a:gs>
                <a:gs pos="74000">
                  <a:srgbClr val="111111">
                    <a:alpha val="40000"/>
                  </a:srgbClr>
                </a:gs>
                <a:gs pos="47000">
                  <a:srgbClr val="111111">
                    <a:alpha val="2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218BB390-35AE-45F0-BAA1-B7EE777FBDE8}"/>
              </a:ext>
            </a:extLst>
          </p:cNvPr>
          <p:cNvGrpSpPr/>
          <p:nvPr/>
        </p:nvGrpSpPr>
        <p:grpSpPr>
          <a:xfrm>
            <a:off x="8100392" y="-2972866"/>
            <a:ext cx="4862152" cy="2808312"/>
            <a:chOff x="5364088" y="-740618"/>
            <a:chExt cx="4862152" cy="2808312"/>
          </a:xfrm>
        </p:grpSpPr>
        <p:sp>
          <p:nvSpPr>
            <p:cNvPr id="4" name="Блок-схема: подготовка 3">
              <a:extLst>
                <a:ext uri="{FF2B5EF4-FFF2-40B4-BE49-F238E27FC236}">
                  <a16:creationId xmlns:a16="http://schemas.microsoft.com/office/drawing/2014/main" xmlns="" id="{8D9C8D55-F49E-4B43-85E5-971336BB60DC}"/>
                </a:ext>
              </a:extLst>
            </p:cNvPr>
            <p:cNvSpPr/>
            <p:nvPr/>
          </p:nvSpPr>
          <p:spPr>
            <a:xfrm>
              <a:off x="5364088" y="-740618"/>
              <a:ext cx="4862152" cy="2808312"/>
            </a:xfrm>
            <a:prstGeom prst="flowChartPreparation">
              <a:avLst/>
            </a:prstGeom>
            <a:blipFill dpi="0" rotWithShape="1">
              <a:blip r:embed="rId5"/>
              <a:srcRect/>
              <a:stretch>
                <a:fillRect r="2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Блок-схема: подготовка 20">
              <a:extLst>
                <a:ext uri="{FF2B5EF4-FFF2-40B4-BE49-F238E27FC236}">
                  <a16:creationId xmlns:a16="http://schemas.microsoft.com/office/drawing/2014/main" xmlns="" id="{A82D3062-5747-4EDE-A3E3-FC8539D80539}"/>
                </a:ext>
              </a:extLst>
            </p:cNvPr>
            <p:cNvSpPr/>
            <p:nvPr/>
          </p:nvSpPr>
          <p:spPr>
            <a:xfrm>
              <a:off x="5364088" y="-740618"/>
              <a:ext cx="4862152" cy="2808312"/>
            </a:xfrm>
            <a:prstGeom prst="flowChartPreparation">
              <a:avLst/>
            </a:prstGeom>
            <a:gradFill flip="none" rotWithShape="1">
              <a:gsLst>
                <a:gs pos="100000">
                  <a:srgbClr val="111111">
                    <a:alpha val="60000"/>
                    <a:lumMod val="100000"/>
                  </a:srgbClr>
                </a:gs>
                <a:gs pos="84000">
                  <a:srgbClr val="111111">
                    <a:alpha val="40000"/>
                  </a:srgbClr>
                </a:gs>
                <a:gs pos="47000">
                  <a:srgbClr val="111111">
                    <a:alpha val="2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812426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0.00402 L 0.1118 -0.49722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250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93827E-7 L -0.00694 -0.55895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73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93827E-7 L -0.2974 0.468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5" y="230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76DC02-182D-466C-89CA-C932AA579145}"/>
              </a:ext>
            </a:extLst>
          </p:cNvPr>
          <p:cNvSpPr txBox="1"/>
          <p:nvPr/>
        </p:nvSpPr>
        <p:spPr>
          <a:xfrm>
            <a:off x="133836" y="123478"/>
            <a:ext cx="272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28E6A2B-08AD-4D9C-8126-496F00E5F74C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C72BBB-479F-4090-A1E5-F4015BFF7A26}"/>
              </a:ext>
            </a:extLst>
          </p:cNvPr>
          <p:cNvSpPr txBox="1"/>
          <p:nvPr/>
        </p:nvSpPr>
        <p:spPr>
          <a:xfrm>
            <a:off x="539552" y="55562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Совместные приёмы населения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632BF6E-BB32-4B67-9D4B-130D24B1D239}"/>
              </a:ext>
            </a:extLst>
          </p:cNvPr>
          <p:cNvSpPr txBox="1"/>
          <p:nvPr/>
        </p:nvSpPr>
        <p:spPr>
          <a:xfrm>
            <a:off x="539552" y="1083389"/>
            <a:ext cx="403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Было проведено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8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совместных приёмов заседаний с Депутатами Московской областной Думы:</a:t>
            </a:r>
          </a:p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Рожновым Олегом Александровичем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Барановым Александром Николаевичем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B39A437-DF45-4D08-BF33-773447F1292F}"/>
              </a:ext>
            </a:extLst>
          </p:cNvPr>
          <p:cNvSpPr/>
          <p:nvPr/>
        </p:nvSpPr>
        <p:spPr>
          <a:xfrm>
            <a:off x="0" y="555624"/>
            <a:ext cx="539750" cy="201612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50C25091-6C5E-4AED-9A9E-6ECC84A66C08}"/>
              </a:ext>
            </a:extLst>
          </p:cNvPr>
          <p:cNvGrpSpPr/>
          <p:nvPr/>
        </p:nvGrpSpPr>
        <p:grpSpPr>
          <a:xfrm>
            <a:off x="0" y="5267868"/>
            <a:ext cx="4032250" cy="2975168"/>
            <a:chOff x="-4373597" y="5281200"/>
            <a:chExt cx="3966890" cy="297516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D87A6E81-5C56-4CA3-8E3C-2423CA6D4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373597" y="5281200"/>
              <a:ext cx="3966890" cy="2975168"/>
            </a:xfrm>
            <a:prstGeom prst="rect">
              <a:avLst/>
            </a:prstGeom>
            <a:noFill/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B80F8B27-27BA-4D17-ABC9-2214FCD0652B}"/>
                </a:ext>
              </a:extLst>
            </p:cNvPr>
            <p:cNvSpPr/>
            <p:nvPr/>
          </p:nvSpPr>
          <p:spPr>
            <a:xfrm>
              <a:off x="-4373597" y="5281200"/>
              <a:ext cx="3966890" cy="2975168"/>
            </a:xfrm>
            <a:prstGeom prst="rect">
              <a:avLst/>
            </a:prstGeom>
            <a:gradFill flip="none" rotWithShape="1">
              <a:gsLst>
                <a:gs pos="70000">
                  <a:schemeClr val="tx1">
                    <a:alpha val="40000"/>
                  </a:schemeClr>
                </a:gs>
                <a:gs pos="0">
                  <a:schemeClr val="tx1">
                    <a:alpha val="20000"/>
                  </a:schemeClr>
                </a:gs>
                <a:gs pos="100000">
                  <a:schemeClr val="tx1">
                    <a:alpha val="6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56025A2A-A24B-4A3B-8004-42CEFC00CDEE}"/>
              </a:ext>
            </a:extLst>
          </p:cNvPr>
          <p:cNvGrpSpPr/>
          <p:nvPr/>
        </p:nvGrpSpPr>
        <p:grpSpPr>
          <a:xfrm>
            <a:off x="5111552" y="-2252786"/>
            <a:ext cx="4032448" cy="2123336"/>
            <a:chOff x="-4219545" y="6114167"/>
            <a:chExt cx="3729818" cy="2019738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B24FF4B1-1D42-42C3-B4E2-5C976133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219545" y="6114167"/>
              <a:ext cx="3729818" cy="2019738"/>
            </a:xfrm>
            <a:prstGeom prst="rect">
              <a:avLst/>
            </a:prstGeom>
            <a:noFill/>
          </p:spPr>
        </p:pic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B5DF4A6E-9604-46B5-849E-7CF3A38910C0}"/>
                </a:ext>
              </a:extLst>
            </p:cNvPr>
            <p:cNvSpPr/>
            <p:nvPr/>
          </p:nvSpPr>
          <p:spPr>
            <a:xfrm>
              <a:off x="-4219545" y="6114167"/>
              <a:ext cx="3729818" cy="2019738"/>
            </a:xfrm>
            <a:prstGeom prst="rect">
              <a:avLst/>
            </a:prstGeom>
            <a:gradFill flip="none" rotWithShape="1">
              <a:gsLst>
                <a:gs pos="70000">
                  <a:schemeClr val="tx1">
                    <a:alpha val="40000"/>
                  </a:schemeClr>
                </a:gs>
                <a:gs pos="0">
                  <a:schemeClr val="tx1">
                    <a:alpha val="20000"/>
                  </a:schemeClr>
                </a:gs>
                <a:gs pos="100000">
                  <a:schemeClr val="tx1">
                    <a:alpha val="6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373901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60494E-6 L -0.00191 -0.526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63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105 L 0.004 0.431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76DC02-182D-466C-89CA-C932AA579145}"/>
              </a:ext>
            </a:extLst>
          </p:cNvPr>
          <p:cNvSpPr txBox="1"/>
          <p:nvPr/>
        </p:nvSpPr>
        <p:spPr>
          <a:xfrm>
            <a:off x="133836" y="123478"/>
            <a:ext cx="272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28E6A2B-08AD-4D9C-8126-496F00E5F74C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C72BBB-479F-4090-A1E5-F4015BFF7A26}"/>
              </a:ext>
            </a:extLst>
          </p:cNvPr>
          <p:cNvSpPr txBox="1"/>
          <p:nvPr/>
        </p:nvSpPr>
        <p:spPr>
          <a:xfrm>
            <a:off x="539552" y="555625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Средства массовой информации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632BF6E-BB32-4B67-9D4B-130D24B1D239}"/>
              </a:ext>
            </a:extLst>
          </p:cNvPr>
          <p:cNvSpPr txBox="1"/>
          <p:nvPr/>
        </p:nvSpPr>
        <p:spPr>
          <a:xfrm>
            <a:off x="539750" y="2587231"/>
            <a:ext cx="216024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Социальные сети: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Инстаграм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(480 подписчиков)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Вконтакте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(430 подписчиков)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Канал на </a:t>
            </a:r>
            <a:r>
              <a:rPr lang="ru-RU" sz="1400" dirty="0" err="1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YouTube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B39A437-DF45-4D08-BF33-773447F1292F}"/>
              </a:ext>
            </a:extLst>
          </p:cNvPr>
          <p:cNvSpPr/>
          <p:nvPr/>
        </p:nvSpPr>
        <p:spPr>
          <a:xfrm>
            <a:off x="0" y="555624"/>
            <a:ext cx="539750" cy="201612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44786C-A655-4B70-9A57-5DC907E9F4AD}"/>
              </a:ext>
            </a:extLst>
          </p:cNvPr>
          <p:cNvSpPr txBox="1"/>
          <p:nvPr/>
        </p:nvSpPr>
        <p:spPr>
          <a:xfrm>
            <a:off x="3544377" y="2571750"/>
            <a:ext cx="205524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Печатные издания и радио: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Основа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(18 упоминаний)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Центр Города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(6 упоминаний)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NaraFM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(5 эфира)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73F3ED9-BB8C-42B8-96D4-9B57262A9264}"/>
              </a:ext>
            </a:extLst>
          </p:cNvPr>
          <p:cNvSpPr txBox="1"/>
          <p:nvPr/>
        </p:nvSpPr>
        <p:spPr>
          <a:xfrm>
            <a:off x="6732042" y="2593834"/>
            <a:ext cx="1872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Телевидение и информационные порталы: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НТК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(9 репортажей)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БИЗБИ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(22 статьи)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D313440-C87B-45E0-BCE4-95B004B8577F}"/>
              </a:ext>
            </a:extLst>
          </p:cNvPr>
          <p:cNvSpPr/>
          <p:nvPr/>
        </p:nvSpPr>
        <p:spPr>
          <a:xfrm>
            <a:off x="0" y="4618464"/>
            <a:ext cx="9144000" cy="52503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Радио">
            <a:extLst>
              <a:ext uri="{FF2B5EF4-FFF2-40B4-BE49-F238E27FC236}">
                <a16:creationId xmlns:a16="http://schemas.microsoft.com/office/drawing/2014/main" xmlns="" id="{6BF79F43-C91A-4D71-9508-03F41E62B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46342" y="1692180"/>
            <a:ext cx="482974" cy="482972"/>
          </a:xfrm>
          <a:prstGeom prst="rect">
            <a:avLst/>
          </a:prstGeom>
        </p:spPr>
      </p:pic>
      <p:pic>
        <p:nvPicPr>
          <p:cNvPr id="10" name="Рисунок 9" descr="Интернет">
            <a:extLst>
              <a:ext uri="{FF2B5EF4-FFF2-40B4-BE49-F238E27FC236}">
                <a16:creationId xmlns:a16="http://schemas.microsoft.com/office/drawing/2014/main" xmlns="" id="{9BC1DC08-F54F-48AB-B7C5-38121A5CE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52368" y="1692179"/>
            <a:ext cx="535004" cy="535004"/>
          </a:xfrm>
          <a:prstGeom prst="rect">
            <a:avLst/>
          </a:prstGeom>
        </p:spPr>
      </p:pic>
      <p:pic>
        <p:nvPicPr>
          <p:cNvPr id="12" name="Рисунок 11" descr="Телевидение">
            <a:extLst>
              <a:ext uri="{FF2B5EF4-FFF2-40B4-BE49-F238E27FC236}">
                <a16:creationId xmlns:a16="http://schemas.microsoft.com/office/drawing/2014/main" xmlns="" id="{0271A7CD-F05F-4BB5-865D-534BD47DFC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451924" y="1769476"/>
            <a:ext cx="432444" cy="432444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9CDA4271-7204-4A63-AD1A-4CD642685D9B}"/>
              </a:ext>
            </a:extLst>
          </p:cNvPr>
          <p:cNvSpPr/>
          <p:nvPr/>
        </p:nvSpPr>
        <p:spPr>
          <a:xfrm>
            <a:off x="1151818" y="1491630"/>
            <a:ext cx="936104" cy="9361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78EDE4B8-E789-4CB6-8D27-059111E19717}"/>
              </a:ext>
            </a:extLst>
          </p:cNvPr>
          <p:cNvSpPr/>
          <p:nvPr/>
        </p:nvSpPr>
        <p:spPr>
          <a:xfrm>
            <a:off x="4119777" y="1491630"/>
            <a:ext cx="936104" cy="9361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66CB1D13-D9A5-4362-BEF3-FE6C37FD21A9}"/>
              </a:ext>
            </a:extLst>
          </p:cNvPr>
          <p:cNvSpPr/>
          <p:nvPr/>
        </p:nvSpPr>
        <p:spPr>
          <a:xfrm>
            <a:off x="7200094" y="1491629"/>
            <a:ext cx="936104" cy="9361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7645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17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76DC02-182D-466C-89CA-C932AA579145}"/>
              </a:ext>
            </a:extLst>
          </p:cNvPr>
          <p:cNvSpPr txBox="1"/>
          <p:nvPr/>
        </p:nvSpPr>
        <p:spPr>
          <a:xfrm>
            <a:off x="133836" y="123478"/>
            <a:ext cx="272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28E6A2B-08AD-4D9C-8126-496F00E5F74C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632BF6E-BB32-4B67-9D4B-130D24B1D239}"/>
              </a:ext>
            </a:extLst>
          </p:cNvPr>
          <p:cNvSpPr txBox="1"/>
          <p:nvPr/>
        </p:nvSpPr>
        <p:spPr>
          <a:xfrm>
            <a:off x="5771873" y="3325844"/>
            <a:ext cx="265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Финал</a:t>
            </a:r>
            <a:b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10 команд, 70 участников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44786C-A655-4B70-9A57-5DC907E9F4AD}"/>
              </a:ext>
            </a:extLst>
          </p:cNvPr>
          <p:cNvSpPr txBox="1"/>
          <p:nvPr/>
        </p:nvSpPr>
        <p:spPr>
          <a:xfrm>
            <a:off x="5748125" y="2303252"/>
            <a:ext cx="265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Полуфиналы</a:t>
            </a:r>
            <a:b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17 команд,130 участников 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73F3ED9-BB8C-42B8-96D4-9B57262A9264}"/>
              </a:ext>
            </a:extLst>
          </p:cNvPr>
          <p:cNvSpPr txBox="1"/>
          <p:nvPr/>
        </p:nvSpPr>
        <p:spPr>
          <a:xfrm>
            <a:off x="5729119" y="1302076"/>
            <a:ext cx="265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Отборочные этапы</a:t>
            </a:r>
            <a:b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49 команд , 350 участников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D313440-C87B-45E0-BCE4-95B004B8577F}"/>
              </a:ext>
            </a:extLst>
          </p:cNvPr>
          <p:cNvSpPr/>
          <p:nvPr/>
        </p:nvSpPr>
        <p:spPr>
          <a:xfrm>
            <a:off x="0" y="4618464"/>
            <a:ext cx="9144000" cy="52503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7F388BB-9F76-4E1C-9CD8-4081FC2A82A2}"/>
              </a:ext>
            </a:extLst>
          </p:cNvPr>
          <p:cNvSpPr/>
          <p:nvPr/>
        </p:nvSpPr>
        <p:spPr>
          <a:xfrm>
            <a:off x="0" y="555624"/>
            <a:ext cx="5748125" cy="4032251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C72BBB-479F-4090-A1E5-F4015BFF7A26}"/>
              </a:ext>
            </a:extLst>
          </p:cNvPr>
          <p:cNvSpPr txBox="1"/>
          <p:nvPr/>
        </p:nvSpPr>
        <p:spPr>
          <a:xfrm>
            <a:off x="539552" y="555625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Первый Кубок Молодёжного парламента по интеллектуальным играм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B39A437-DF45-4D08-BF33-773447F1292F}"/>
              </a:ext>
            </a:extLst>
          </p:cNvPr>
          <p:cNvSpPr/>
          <p:nvPr/>
        </p:nvSpPr>
        <p:spPr>
          <a:xfrm>
            <a:off x="0" y="555624"/>
            <a:ext cx="539750" cy="201612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3F8B28E3-7A61-4E2F-9DCD-C5F7EC874046}"/>
              </a:ext>
            </a:extLst>
          </p:cNvPr>
          <p:cNvGrpSpPr/>
          <p:nvPr/>
        </p:nvGrpSpPr>
        <p:grpSpPr>
          <a:xfrm>
            <a:off x="4898728" y="1233152"/>
            <a:ext cx="683878" cy="683878"/>
            <a:chOff x="1151818" y="1491630"/>
            <a:chExt cx="936104" cy="936104"/>
          </a:xfrm>
        </p:grpSpPr>
        <p:pic>
          <p:nvPicPr>
            <p:cNvPr id="10" name="Рисунок 9" descr="Фрагменты головоломки">
              <a:extLst>
                <a:ext uri="{FF2B5EF4-FFF2-40B4-BE49-F238E27FC236}">
                  <a16:creationId xmlns:a16="http://schemas.microsoft.com/office/drawing/2014/main" xmlns="" id="{9BC1DC08-F54F-48AB-B7C5-38121A5CE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/>
          </p:blipFill>
          <p:spPr>
            <a:xfrm>
              <a:off x="1308496" y="1648309"/>
              <a:ext cx="622749" cy="622746"/>
            </a:xfrm>
            <a:prstGeom prst="rect">
              <a:avLst/>
            </a:prstGeom>
          </p:spPr>
        </p:pic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9CDA4271-7204-4A63-AD1A-4CD642685D9B}"/>
                </a:ext>
              </a:extLst>
            </p:cNvPr>
            <p:cNvSpPr/>
            <p:nvPr/>
          </p:nvSpPr>
          <p:spPr>
            <a:xfrm>
              <a:off x="1151818" y="1491630"/>
              <a:ext cx="936104" cy="9361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76393FB8-16F4-485D-AC30-EBAB7581626E}"/>
              </a:ext>
            </a:extLst>
          </p:cNvPr>
          <p:cNvGrpSpPr/>
          <p:nvPr/>
        </p:nvGrpSpPr>
        <p:grpSpPr>
          <a:xfrm>
            <a:off x="4898728" y="2241930"/>
            <a:ext cx="683878" cy="683878"/>
            <a:chOff x="4119777" y="1491630"/>
            <a:chExt cx="936104" cy="936104"/>
          </a:xfrm>
        </p:grpSpPr>
        <p:pic>
          <p:nvPicPr>
            <p:cNvPr id="5" name="Рисунок 4" descr="Схема с ветвлением">
              <a:extLst>
                <a:ext uri="{FF2B5EF4-FFF2-40B4-BE49-F238E27FC236}">
                  <a16:creationId xmlns:a16="http://schemas.microsoft.com/office/drawing/2014/main" xmlns="" id="{6BF79F43-C91A-4D71-9508-03F41E62B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/>
          </p:blipFill>
          <p:spPr>
            <a:xfrm>
              <a:off x="4320324" y="1715503"/>
              <a:ext cx="535008" cy="535005"/>
            </a:xfrm>
            <a:prstGeom prst="rect">
              <a:avLst/>
            </a:prstGeom>
          </p:spPr>
        </p:pic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78EDE4B8-E789-4CB6-8D27-059111E19717}"/>
                </a:ext>
              </a:extLst>
            </p:cNvPr>
            <p:cNvSpPr/>
            <p:nvPr/>
          </p:nvSpPr>
          <p:spPr>
            <a:xfrm>
              <a:off x="4119777" y="1491630"/>
              <a:ext cx="936104" cy="9361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A191B23D-07D9-4D5F-A741-271B7B8FE6CC}"/>
              </a:ext>
            </a:extLst>
          </p:cNvPr>
          <p:cNvGrpSpPr/>
          <p:nvPr/>
        </p:nvGrpSpPr>
        <p:grpSpPr>
          <a:xfrm>
            <a:off x="4898728" y="3250708"/>
            <a:ext cx="683878" cy="683878"/>
            <a:chOff x="7200094" y="1491629"/>
            <a:chExt cx="936104" cy="936104"/>
          </a:xfrm>
        </p:grpSpPr>
        <p:pic>
          <p:nvPicPr>
            <p:cNvPr id="12" name="Рисунок 11" descr="Кубок">
              <a:extLst>
                <a:ext uri="{FF2B5EF4-FFF2-40B4-BE49-F238E27FC236}">
                  <a16:creationId xmlns:a16="http://schemas.microsoft.com/office/drawing/2014/main" xmlns="" id="{0271A7CD-F05F-4BB5-865D-534BD47DF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/>
          </p:blipFill>
          <p:spPr>
            <a:xfrm>
              <a:off x="7400644" y="1718197"/>
              <a:ext cx="535005" cy="535002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66CB1D13-D9A5-4362-BEF3-FE6C37FD21A9}"/>
                </a:ext>
              </a:extLst>
            </p:cNvPr>
            <p:cNvSpPr/>
            <p:nvPr/>
          </p:nvSpPr>
          <p:spPr>
            <a:xfrm>
              <a:off x="7200094" y="1491629"/>
              <a:ext cx="936104" cy="9361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9235E26-6F8B-4D8C-ABD4-F03BE6A1EDDA}"/>
              </a:ext>
            </a:extLst>
          </p:cNvPr>
          <p:cNvGrpSpPr/>
          <p:nvPr/>
        </p:nvGrpSpPr>
        <p:grpSpPr>
          <a:xfrm>
            <a:off x="0" y="5191420"/>
            <a:ext cx="4572000" cy="3429002"/>
            <a:chOff x="0" y="5191420"/>
            <a:chExt cx="4572000" cy="342900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3F19ECC3-8231-4CC7-8D89-903ADACED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91422"/>
              <a:ext cx="4572000" cy="3429000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9347FCDE-CD86-40D1-AD4D-1B92311B5359}"/>
                </a:ext>
              </a:extLst>
            </p:cNvPr>
            <p:cNvSpPr/>
            <p:nvPr/>
          </p:nvSpPr>
          <p:spPr>
            <a:xfrm>
              <a:off x="0" y="5191420"/>
              <a:ext cx="4572000" cy="3429001"/>
            </a:xfrm>
            <a:prstGeom prst="rect">
              <a:avLst/>
            </a:prstGeom>
            <a:gradFill flip="none" rotWithShape="1">
              <a:gsLst>
                <a:gs pos="28000">
                  <a:srgbClr val="111111">
                    <a:alpha val="40000"/>
                  </a:srgbClr>
                </a:gs>
                <a:gs pos="8000">
                  <a:schemeClr val="tx1">
                    <a:alpha val="60000"/>
                  </a:schemeClr>
                </a:gs>
                <a:gs pos="100000">
                  <a:srgbClr val="111111">
                    <a:alpha val="2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99135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463 L 0 -0.618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7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76DC02-182D-466C-89CA-C932AA579145}"/>
              </a:ext>
            </a:extLst>
          </p:cNvPr>
          <p:cNvSpPr txBox="1"/>
          <p:nvPr/>
        </p:nvSpPr>
        <p:spPr>
          <a:xfrm>
            <a:off x="133836" y="123478"/>
            <a:ext cx="272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28E6A2B-08AD-4D9C-8126-496F00E5F74C}"/>
              </a:ext>
            </a:extLst>
          </p:cNvPr>
          <p:cNvSpPr/>
          <p:nvPr/>
        </p:nvSpPr>
        <p:spPr>
          <a:xfrm>
            <a:off x="0" y="555624"/>
            <a:ext cx="539750" cy="458787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D313440-C87B-45E0-BCE4-95B004B8577F}"/>
              </a:ext>
            </a:extLst>
          </p:cNvPr>
          <p:cNvSpPr/>
          <p:nvPr/>
        </p:nvSpPr>
        <p:spPr>
          <a:xfrm>
            <a:off x="0" y="4618464"/>
            <a:ext cx="9144000" cy="52503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C72BBB-479F-4090-A1E5-F4015BFF7A26}"/>
              </a:ext>
            </a:extLst>
          </p:cNvPr>
          <p:cNvSpPr txBox="1"/>
          <p:nvPr/>
        </p:nvSpPr>
        <p:spPr>
          <a:xfrm>
            <a:off x="539552" y="55562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Полумарафон "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MoveON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"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B39A437-DF45-4D08-BF33-773447F1292F}"/>
              </a:ext>
            </a:extLst>
          </p:cNvPr>
          <p:cNvSpPr/>
          <p:nvPr/>
        </p:nvSpPr>
        <p:spPr>
          <a:xfrm>
            <a:off x="0" y="555624"/>
            <a:ext cx="539750" cy="201612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73F3ED9-BB8C-42B8-96D4-9B57262A9264}"/>
              </a:ext>
            </a:extLst>
          </p:cNvPr>
          <p:cNvSpPr txBox="1"/>
          <p:nvPr/>
        </p:nvSpPr>
        <p:spPr>
          <a:xfrm>
            <a:off x="5748125" y="1665700"/>
            <a:ext cx="265166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Дистанция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10 км (60 участников)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21 км (32 участника)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3F8B28E3-7A61-4E2F-9DCD-C5F7EC874046}"/>
              </a:ext>
            </a:extLst>
          </p:cNvPr>
          <p:cNvGrpSpPr/>
          <p:nvPr/>
        </p:nvGrpSpPr>
        <p:grpSpPr>
          <a:xfrm>
            <a:off x="4898728" y="1731565"/>
            <a:ext cx="683878" cy="683878"/>
            <a:chOff x="1151818" y="1491630"/>
            <a:chExt cx="936104" cy="936104"/>
          </a:xfrm>
        </p:grpSpPr>
        <p:pic>
          <p:nvPicPr>
            <p:cNvPr id="10" name="Рисунок 9" descr="Линейка">
              <a:extLst>
                <a:ext uri="{FF2B5EF4-FFF2-40B4-BE49-F238E27FC236}">
                  <a16:creationId xmlns:a16="http://schemas.microsoft.com/office/drawing/2014/main" xmlns="" id="{9BC1DC08-F54F-48AB-B7C5-38121A5CE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/>
          </p:blipFill>
          <p:spPr>
            <a:xfrm>
              <a:off x="1308497" y="1648309"/>
              <a:ext cx="622746" cy="622746"/>
            </a:xfrm>
            <a:prstGeom prst="rect">
              <a:avLst/>
            </a:prstGeom>
          </p:spPr>
        </p:pic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9CDA4271-7204-4A63-AD1A-4CD642685D9B}"/>
                </a:ext>
              </a:extLst>
            </p:cNvPr>
            <p:cNvSpPr/>
            <p:nvPr/>
          </p:nvSpPr>
          <p:spPr>
            <a:xfrm>
              <a:off x="1151818" y="1491630"/>
              <a:ext cx="936104" cy="9361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C2E6F5E-6A44-4124-910F-07151DD5D3E3}"/>
              </a:ext>
            </a:extLst>
          </p:cNvPr>
          <p:cNvSpPr/>
          <p:nvPr/>
        </p:nvSpPr>
        <p:spPr>
          <a:xfrm>
            <a:off x="4572000" y="2571749"/>
            <a:ext cx="4572000" cy="2571751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632BF6E-BB32-4B67-9D4B-130D24B1D239}"/>
              </a:ext>
            </a:extLst>
          </p:cNvPr>
          <p:cNvSpPr txBox="1"/>
          <p:nvPr/>
        </p:nvSpPr>
        <p:spPr>
          <a:xfrm>
            <a:off x="5771873" y="2823955"/>
            <a:ext cx="265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Место проведения</a:t>
            </a:r>
            <a:b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Деревня </a:t>
            </a:r>
            <a:r>
              <a:rPr lang="ru-RU" sz="1400" dirty="0" err="1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Горчухино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A191B23D-07D9-4D5F-A741-271B7B8FE6CC}"/>
              </a:ext>
            </a:extLst>
          </p:cNvPr>
          <p:cNvGrpSpPr/>
          <p:nvPr/>
        </p:nvGrpSpPr>
        <p:grpSpPr>
          <a:xfrm>
            <a:off x="4898728" y="2748819"/>
            <a:ext cx="683878" cy="683878"/>
            <a:chOff x="7200094" y="1491629"/>
            <a:chExt cx="936104" cy="936104"/>
          </a:xfrm>
        </p:grpSpPr>
        <p:pic>
          <p:nvPicPr>
            <p:cNvPr id="12" name="Рисунок 11" descr="Маркер">
              <a:extLst>
                <a:ext uri="{FF2B5EF4-FFF2-40B4-BE49-F238E27FC236}">
                  <a16:creationId xmlns:a16="http://schemas.microsoft.com/office/drawing/2014/main" xmlns="" id="{0271A7CD-F05F-4BB5-865D-534BD47DF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/>
          </p:blipFill>
          <p:spPr>
            <a:xfrm>
              <a:off x="7400645" y="1718197"/>
              <a:ext cx="535002" cy="535002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66CB1D13-D9A5-4362-BEF3-FE6C37FD21A9}"/>
                </a:ext>
              </a:extLst>
            </p:cNvPr>
            <p:cNvSpPr/>
            <p:nvPr/>
          </p:nvSpPr>
          <p:spPr>
            <a:xfrm>
              <a:off x="7200094" y="1491629"/>
              <a:ext cx="936104" cy="9361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49E0C919-59F7-406F-9CE5-3F9556B4FAA7}"/>
              </a:ext>
            </a:extLst>
          </p:cNvPr>
          <p:cNvSpPr/>
          <p:nvPr/>
        </p:nvSpPr>
        <p:spPr>
          <a:xfrm>
            <a:off x="4572000" y="3579813"/>
            <a:ext cx="4572000" cy="1563685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9235E26-6F8B-4D8C-ABD4-F03BE6A1EDDA}"/>
              </a:ext>
            </a:extLst>
          </p:cNvPr>
          <p:cNvGrpSpPr/>
          <p:nvPr/>
        </p:nvGrpSpPr>
        <p:grpSpPr>
          <a:xfrm>
            <a:off x="-4645024" y="2092578"/>
            <a:ext cx="4572000" cy="3429001"/>
            <a:chOff x="0" y="5191420"/>
            <a:chExt cx="4572000" cy="342900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3F19ECC3-8231-4CC7-8D89-903ADACED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381624"/>
              <a:ext cx="4572000" cy="3048595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9347FCDE-CD86-40D1-AD4D-1B92311B5359}"/>
                </a:ext>
              </a:extLst>
            </p:cNvPr>
            <p:cNvSpPr/>
            <p:nvPr/>
          </p:nvSpPr>
          <p:spPr>
            <a:xfrm>
              <a:off x="0" y="5191420"/>
              <a:ext cx="4572000" cy="3429001"/>
            </a:xfrm>
            <a:prstGeom prst="rect">
              <a:avLst/>
            </a:prstGeom>
            <a:gradFill flip="none" rotWithShape="1">
              <a:gsLst>
                <a:gs pos="6000">
                  <a:schemeClr val="tx1">
                    <a:alpha val="60000"/>
                  </a:schemeClr>
                </a:gs>
                <a:gs pos="55000">
                  <a:srgbClr val="111111">
                    <a:alpha val="2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328238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45679E-6 L 0.50591 -3.45679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</Words>
  <Application>Microsoft Office PowerPoint</Application>
  <PresentationFormat>Экран (16:9)</PresentationFormat>
  <Paragraphs>106</Paragraphs>
  <Slides>18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Helvetica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Диковский Михаил Константинович</dc:creator>
  <cp:lastModifiedBy>Дербенева Ольга Павловна</cp:lastModifiedBy>
  <cp:revision>186</cp:revision>
  <dcterms:created xsi:type="dcterms:W3CDTF">2020-02-14T13:02:02Z</dcterms:created>
  <dcterms:modified xsi:type="dcterms:W3CDTF">2020-02-25T06:44:08Z</dcterms:modified>
</cp:coreProperties>
</file>