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466" r:id="rId4"/>
    <p:sldId id="460" r:id="rId5"/>
    <p:sldId id="477" r:id="rId6"/>
    <p:sldId id="475" r:id="rId7"/>
    <p:sldId id="458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E81231"/>
    <a:srgbClr val="ED1C3B"/>
    <a:srgbClr val="D53B3B"/>
    <a:srgbClr val="FFFFFF"/>
    <a:srgbClr val="F68872"/>
    <a:srgbClr val="FCD6CE"/>
    <a:srgbClr val="CE4C42"/>
    <a:srgbClr val="DB7435"/>
    <a:srgbClr val="EF2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6087" autoAdjust="0"/>
  </p:normalViewPr>
  <p:slideViewPr>
    <p:cSldViewPr snapToGrid="0">
      <p:cViewPr varScale="1">
        <p:scale>
          <a:sx n="112" d="100"/>
          <a:sy n="112" d="100"/>
        </p:scale>
        <p:origin x="-78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BD73-E4CC-42B4-8760-C7A6DA9651D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AA7D-009C-4288-8275-80E3A0FAE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49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0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79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9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1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2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10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0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9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1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0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4B1B-E283-4780-95B8-46AB4F44E471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1.jpe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24" y="1553632"/>
            <a:ext cx="10602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проведение ОСС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" name="Рисунок 9" descr="logo_n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9480" y="3683336"/>
            <a:ext cx="905584" cy="11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5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8921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21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76" y="802384"/>
            <a:ext cx="111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ПРЕДПОСЫЛКИ ДЛЯ ПРОВЕДЕНИЯ ОБЩИХ СОБРАНИЙ В ЭЛЕКТРОННОМ ВИДЕ </a:t>
            </a:r>
          </a:p>
        </p:txBody>
      </p:sp>
      <p:sp>
        <p:nvSpPr>
          <p:cNvPr id="25" name="CustomShape 3"/>
          <p:cNvSpPr/>
          <p:nvPr/>
        </p:nvSpPr>
        <p:spPr>
          <a:xfrm>
            <a:off x="2400113" y="1285527"/>
            <a:ext cx="9276071" cy="11531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общего собрания собственников не обладают необходимыми знаниями о процедурных требованиях и оформлении результатов. </a:t>
            </a:r>
          </a:p>
        </p:txBody>
      </p:sp>
      <p:sp>
        <p:nvSpPr>
          <p:cNvPr id="13" name="CustomShape 3"/>
          <p:cNvSpPr/>
          <p:nvPr/>
        </p:nvSpPr>
        <p:spPr>
          <a:xfrm>
            <a:off x="2400113" y="2562672"/>
            <a:ext cx="9276072" cy="10353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собрания и низкое представительство со стороны собственников.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2400113" y="5285212"/>
            <a:ext cx="9276072" cy="106147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Сложность в подведении итогов, подсчетов результатов с учетом требований о голосовании соразмерно долям в праве собственности на помещение.</a:t>
            </a:r>
          </a:p>
        </p:txBody>
      </p:sp>
      <p:sp>
        <p:nvSpPr>
          <p:cNvPr id="28" name="CustomShape 3"/>
          <p:cNvSpPr/>
          <p:nvPr/>
        </p:nvSpPr>
        <p:spPr>
          <a:xfrm>
            <a:off x="390240" y="2563842"/>
            <a:ext cx="1683393" cy="10353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380612" y="5249948"/>
            <a:ext cx="1683393" cy="10614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2400113" y="3722021"/>
            <a:ext cx="9276072" cy="134499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трудоемкость и длительность процедур оформления и организации собрания. </a:t>
            </a:r>
          </a:p>
        </p:txBody>
      </p:sp>
      <p:sp>
        <p:nvSpPr>
          <p:cNvPr id="32" name="CustomShape 3"/>
          <p:cNvSpPr/>
          <p:nvPr/>
        </p:nvSpPr>
        <p:spPr>
          <a:xfrm>
            <a:off x="390240" y="3741307"/>
            <a:ext cx="1683393" cy="13449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770" y="77803"/>
            <a:ext cx="689021" cy="6309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BD5293B-83F8-FD4B-AF70-C0800E2038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270" y="2747265"/>
            <a:ext cx="544079" cy="5440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419C5FB-C6D4-4847-9872-CA77910CAE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885" y="4114537"/>
            <a:ext cx="581092" cy="5810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91530B4-B33D-0349-98CA-F36327AB4C7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611" y="5351286"/>
            <a:ext cx="665366" cy="665366"/>
          </a:xfrm>
          <a:prstGeom prst="rect">
            <a:avLst/>
          </a:prstGeom>
        </p:spPr>
      </p:pic>
      <p:sp>
        <p:nvSpPr>
          <p:cNvPr id="27" name="CustomShape 3"/>
          <p:cNvSpPr/>
          <p:nvPr/>
        </p:nvSpPr>
        <p:spPr>
          <a:xfrm>
            <a:off x="425042" y="1273552"/>
            <a:ext cx="1683393" cy="10298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D39A829-F727-F943-B15B-B6876CCE1AC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1687" y="1503445"/>
            <a:ext cx="570101" cy="5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68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565" y="5120843"/>
            <a:ext cx="1751072" cy="143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86" y="5182174"/>
            <a:ext cx="2216406" cy="1343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0" y="57513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4631" y="1223662"/>
            <a:ext cx="7907816" cy="97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ОМСУ, УК или собственник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инициативе которых созывается собрание,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сообщить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 помещений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такого собрания не позднее чем за 10 дней до даты его проведения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631" y="2259285"/>
            <a:ext cx="7912626" cy="119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проведении ОСС должно быть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каждому собственнику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или вручено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собственнику 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либо размещено в помещении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28" y="1238643"/>
            <a:ext cx="2470085" cy="21280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1028" y="3509878"/>
            <a:ext cx="2642322" cy="152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3 – 6 дней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(срок, как правило, устанавливается инициатором собрания)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3063" y="3628839"/>
            <a:ext cx="3787278" cy="1142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с решением о переходе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вид голосования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дня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380" y="4888487"/>
            <a:ext cx="1666793" cy="166679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380054" y="3535969"/>
            <a:ext cx="4542371" cy="1514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решений и протокола собрания подлежат обязательному представлению в орган государственного жилищного надзора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после проведения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2161" y="304310"/>
            <a:ext cx="7835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ПРОВЕДЕНИЕ СОБРАНИЙ </a:t>
            </a:r>
            <a:b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НЕОБХОДИМО РЕШЕНИЕ ОБЩЕГО СОБРАНИЯ СОБСТВЕННИКОВ О ТАКОМ ПЕРЕХОДЕ</a:t>
            </a:r>
          </a:p>
        </p:txBody>
      </p:sp>
    </p:spTree>
    <p:extLst>
      <p:ext uri="{BB962C8B-B14F-4D97-AF65-F5344CB8AC3E}">
        <p14:creationId xmlns:p14="http://schemas.microsoft.com/office/powerpoint/2010/main" xmlns="" val="338817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106" y="787221"/>
            <a:ext cx="84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5887844" y="3222702"/>
            <a:ext cx="50097" cy="4125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7" y="1191669"/>
            <a:ext cx="511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Необходима регистрация собственника помещения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посредством ЕСИА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4" cstate="print"/>
          <a:srcRect l="2028" r="4067" b="3809"/>
          <a:stretch/>
        </p:blipFill>
        <p:spPr>
          <a:xfrm>
            <a:off x="5570598" y="1523474"/>
            <a:ext cx="6285780" cy="459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91" y="2976406"/>
            <a:ext cx="1817295" cy="1604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580" y="2996805"/>
            <a:ext cx="1828305" cy="1276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098" y="4294034"/>
            <a:ext cx="881268" cy="286762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 rot="16200000">
            <a:off x="2798305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989299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09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4565" y="1396127"/>
            <a:ext cx="6537163" cy="534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4299" y="3963727"/>
            <a:ext cx="1244181" cy="99728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2" y="1029255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Вход в личный кабинет</a:t>
            </a:r>
          </a:p>
        </p:txBody>
      </p:sp>
      <p:sp>
        <p:nvSpPr>
          <p:cNvPr id="13" name="Стрелка вниз 12"/>
          <p:cNvSpPr/>
          <p:nvPr/>
        </p:nvSpPr>
        <p:spPr>
          <a:xfrm rot="14754698">
            <a:off x="8696713" y="2388033"/>
            <a:ext cx="169667" cy="703617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6" t="3165" r="19973" b="12047"/>
          <a:stretch/>
        </p:blipFill>
        <p:spPr>
          <a:xfrm>
            <a:off x="14543" y="2609636"/>
            <a:ext cx="1407560" cy="178770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1395760" y="346238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889" y="5585988"/>
            <a:ext cx="1860428" cy="1154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4824" y="5174915"/>
            <a:ext cx="1128549" cy="364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8274" y="1593121"/>
            <a:ext cx="2723606" cy="1486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9612" y="679737"/>
            <a:ext cx="860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186" y="1021865"/>
            <a:ext cx="39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Личном кабинете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ЕИАС ЖКХ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910" y="3156196"/>
            <a:ext cx="26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почте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0058" y="5122814"/>
            <a:ext cx="31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мобильном приложении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4067" y="5707396"/>
            <a:ext cx="1880097" cy="10358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020058" y="3156196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07954" y="5037808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0566" y="2633358"/>
            <a:ext cx="4260870" cy="3248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3373" y="2633358"/>
            <a:ext cx="4104492" cy="3248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51566" y="3895892"/>
            <a:ext cx="2049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7736327" flipH="1">
            <a:off x="8626377" y="4979991"/>
            <a:ext cx="181220" cy="732156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54835" y="1443817"/>
            <a:ext cx="1049118" cy="3984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8448186" y="4068365"/>
            <a:ext cx="710088" cy="24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58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285" y="1570493"/>
            <a:ext cx="6577314" cy="488145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9711145" y="3871664"/>
            <a:ext cx="2430360" cy="15604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голосов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7278" y="2687551"/>
            <a:ext cx="2029905" cy="1623924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4225790" y="3863782"/>
            <a:ext cx="767559" cy="7880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16200000">
            <a:off x="9699701" y="3857329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34" y="927071"/>
            <a:ext cx="26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ОСС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4512" y="700962"/>
            <a:ext cx="817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99" t="35566" r="34057" b="10225"/>
          <a:stretch/>
        </p:blipFill>
        <p:spPr>
          <a:xfrm>
            <a:off x="5005458" y="1828205"/>
            <a:ext cx="4608277" cy="3072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8" t="6493" r="10937" b="16169"/>
          <a:stretch/>
        </p:blipFill>
        <p:spPr>
          <a:xfrm>
            <a:off x="8880247" y="4243447"/>
            <a:ext cx="370304" cy="3639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92" t="56749" r="37878" b="36064"/>
          <a:stretch/>
        </p:blipFill>
        <p:spPr>
          <a:xfrm>
            <a:off x="8896554" y="3674644"/>
            <a:ext cx="353683" cy="439947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04" y="3732944"/>
            <a:ext cx="1015286" cy="813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85" y="1910430"/>
            <a:ext cx="2244281" cy="13755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17" y="5139046"/>
            <a:ext cx="1503689" cy="828448"/>
          </a:xfrm>
          <a:prstGeom prst="rect">
            <a:avLst/>
          </a:prstGeom>
        </p:spPr>
      </p:pic>
      <p:sp>
        <p:nvSpPr>
          <p:cNvPr id="48" name="Стрелка вниз 47"/>
          <p:cNvSpPr/>
          <p:nvPr/>
        </p:nvSpPr>
        <p:spPr>
          <a:xfrm rot="16200000">
            <a:off x="2534429" y="378527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296" y="1832042"/>
            <a:ext cx="2421061" cy="1532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50318" y="3662625"/>
            <a:ext cx="1413994" cy="9544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3962" y="4926792"/>
            <a:ext cx="1736397" cy="12529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8" t="6493" r="10937" b="16169"/>
          <a:stretch/>
        </p:blipFill>
        <p:spPr>
          <a:xfrm>
            <a:off x="7561671" y="2957030"/>
            <a:ext cx="370304" cy="36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8" t="6493" r="10937" b="16169"/>
          <a:stretch/>
        </p:blipFill>
        <p:spPr>
          <a:xfrm>
            <a:off x="8073067" y="3644389"/>
            <a:ext cx="370304" cy="363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2000" y="4651876"/>
            <a:ext cx="1469921" cy="1713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80247" y="3662625"/>
            <a:ext cx="450448" cy="5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74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7222" y="4765469"/>
            <a:ext cx="1543824" cy="17636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83" y="1904699"/>
            <a:ext cx="2043186" cy="163454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60" y="988907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Итог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881" y="1197974"/>
            <a:ext cx="2143125" cy="21431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383619" y="3387478"/>
            <a:ext cx="2471835" cy="2074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ОСС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формируется в автоматизированном режиме и хранится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7362" y="280740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446" y="3453938"/>
            <a:ext cx="2746257" cy="1414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подсчет голосов (ОМСУ, УК)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851984" y="2867310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1897" y="1661352"/>
            <a:ext cx="1749147" cy="18249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51833" y="1156178"/>
            <a:ext cx="289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1.1 статьи 46 ЖК РФ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протокола направляются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государственного жилищного надзора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7407" y="3606225"/>
            <a:ext cx="2552816" cy="1028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753" y="2487795"/>
            <a:ext cx="2868700" cy="243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79606" y="694882"/>
            <a:ext cx="820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260" y="5795682"/>
            <a:ext cx="10330962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от 30 до 60 дней                                            </a:t>
            </a:r>
            <a:r>
              <a:rPr lang="ru-RU" sz="20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дней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60" y="5504463"/>
            <a:ext cx="880975" cy="105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006" y="5515514"/>
            <a:ext cx="1434027" cy="1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99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11175</TotalTime>
  <Words>305</Words>
  <Application>Microsoft Office PowerPoint</Application>
  <PresentationFormat>Произвольный</PresentationFormat>
  <Paragraphs>65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Пуляевский Родион Юрьевич</dc:creator>
  <cp:lastModifiedBy>Shestopalova</cp:lastModifiedBy>
  <cp:revision>563</cp:revision>
  <cp:lastPrinted>2019-07-25T11:36:32Z</cp:lastPrinted>
  <dcterms:created xsi:type="dcterms:W3CDTF">2018-11-08T09:16:53Z</dcterms:created>
  <dcterms:modified xsi:type="dcterms:W3CDTF">2020-01-21T14:19:08Z</dcterms:modified>
</cp:coreProperties>
</file>