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Layouts/slideLayout1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 bookmarkIdSeed="4">
  <p:sldMasterIdLst>
    <p:sldMasterId id="2147483648" r:id="rId4"/>
    <p:sldMasterId id="2147483655" r:id="rId5"/>
    <p:sldMasterId id="2147483660" r:id="rId6"/>
    <p:sldMasterId id="2147483703" r:id="rId7"/>
  </p:sldMasterIdLst>
  <p:notesMasterIdLst>
    <p:notesMasterId r:id="rId15"/>
  </p:notesMasterIdLst>
  <p:sldIdLst>
    <p:sldId id="257" r:id="rId8"/>
    <p:sldId id="362" r:id="rId9"/>
    <p:sldId id="507" r:id="rId10"/>
    <p:sldId id="579" r:id="rId11"/>
    <p:sldId id="580" r:id="rId12"/>
    <p:sldId id="581" r:id="rId13"/>
    <p:sldId id="278" r:id="rId14"/>
  </p:sldIdLst>
  <p:sldSz cx="9144000" cy="5148263"/>
  <p:notesSz cx="6797675" cy="9926638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2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Лосева Марина Александровна" initials="ЛМА" lastIdx="4" clrIdx="0">
    <p:extLst>
      <p:ext uri="{19B8F6BF-5375-455C-9EA6-DF929625EA0E}">
        <p15:presenceInfo xmlns:p15="http://schemas.microsoft.com/office/powerpoint/2012/main" userId="S-1-5-21-4173327269-1302852069-987730624-5246" providerId="AD"/>
      </p:ext>
    </p:extLst>
  </p:cmAuthor>
  <p:cmAuthor id="2" name="Карпин Максим Андреевич" initials="КМА" lastIdx="4" clrIdx="1">
    <p:extLst>
      <p:ext uri="{19B8F6BF-5375-455C-9EA6-DF929625EA0E}">
        <p15:presenceInfo xmlns:p15="http://schemas.microsoft.com/office/powerpoint/2012/main" userId="S-1-5-21-4173327269-1302852069-987730624-28094" providerId="AD"/>
      </p:ext>
    </p:extLst>
  </p:cmAuthor>
  <p:cmAuthor id="3" name="Старикова Тамара Ивановна" initials="СТИ" lastIdx="2" clrIdx="2">
    <p:extLst>
      <p:ext uri="{19B8F6BF-5375-455C-9EA6-DF929625EA0E}">
        <p15:presenceInfo xmlns:p15="http://schemas.microsoft.com/office/powerpoint/2012/main" userId="S-1-5-21-4173327269-1302852069-987730624-5718" providerId="AD"/>
      </p:ext>
    </p:extLst>
  </p:cmAuthor>
  <p:cmAuthor id="4" name="Девятков Арсений Андреевич" initials="ДАА" lastIdx="10" clrIdx="3">
    <p:extLst>
      <p:ext uri="{19B8F6BF-5375-455C-9EA6-DF929625EA0E}">
        <p15:presenceInfo xmlns:p15="http://schemas.microsoft.com/office/powerpoint/2012/main" userId="S-1-5-21-4173327269-1302852069-987730624-195065" providerId="AD"/>
      </p:ext>
    </p:extLst>
  </p:cmAuthor>
  <p:cmAuthor id="5" name="Швечкова Валентина Николаевна" initials="ШВН" lastIdx="5" clrIdx="4">
    <p:extLst>
      <p:ext uri="{19B8F6BF-5375-455C-9EA6-DF929625EA0E}">
        <p15:presenceInfo xmlns:p15="http://schemas.microsoft.com/office/powerpoint/2012/main" userId="S-1-5-21-4173327269-1302852069-987730624-5974" providerId="AD"/>
      </p:ext>
    </p:extLst>
  </p:cmAuthor>
  <p:cmAuthor id="6" name="K" initials="K" lastIdx="1" clrIdx="5">
    <p:extLst>
      <p:ext uri="{19B8F6BF-5375-455C-9EA6-DF929625EA0E}">
        <p15:presenceInfo xmlns:p15="http://schemas.microsoft.com/office/powerpoint/2012/main" userId="K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5555"/>
    <a:srgbClr val="006600"/>
    <a:srgbClr val="FFFFFF"/>
    <a:srgbClr val="327CC0"/>
    <a:srgbClr val="C0C0FF"/>
    <a:srgbClr val="E5F0E4"/>
    <a:srgbClr val="CEE3CB"/>
    <a:srgbClr val="D9E9D7"/>
    <a:srgbClr val="EDF4EC"/>
    <a:srgbClr val="FAEAE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41" autoAdjust="0"/>
  </p:normalViewPr>
  <p:slideViewPr>
    <p:cSldViewPr snapToGrid="0" snapToObjects="1">
      <p:cViewPr varScale="1">
        <p:scale>
          <a:sx n="107" d="100"/>
          <a:sy n="107" d="100"/>
        </p:scale>
        <p:origin x="114" y="588"/>
      </p:cViewPr>
      <p:guideLst>
        <p:guide orient="horz" pos="162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056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D47726D4-6677-4131-A897-6888A7D47723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5450" y="1241425"/>
            <a:ext cx="59467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5"/>
            <a:ext cx="5438140" cy="3908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5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8BE61712-F2DE-43EC-8187-2DCF66B32D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9110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61712-F2DE-43EC-8187-2DCF66B32D4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11798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61712-F2DE-43EC-8187-2DCF66B32D4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3141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61712-F2DE-43EC-8187-2DCF66B32D4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95037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61712-F2DE-43EC-8187-2DCF66B32D45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437358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BE61712-F2DE-43EC-8187-2DCF66B32D4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42805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2954866" y="2056619"/>
            <a:ext cx="5503333" cy="110354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 sz="3600" baseline="0">
                <a:solidFill>
                  <a:schemeClr val="tx1"/>
                </a:solidFill>
              </a:defRPr>
            </a:lvl1pPr>
          </a:lstStyle>
          <a:p>
            <a:r>
              <a:rPr lang="ru-RU" dirty="0"/>
              <a:t>Название презентации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Arial 36 pt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954865" y="3341659"/>
            <a:ext cx="5503333" cy="1086954"/>
          </a:xfrm>
          <a:prstGeom prst="rect">
            <a:avLst/>
          </a:prstGeom>
        </p:spPr>
        <p:txBody>
          <a:bodyPr lIns="0" tIns="0" rIns="0" bIns="0" anchor="t" anchorCtr="0"/>
          <a:lstStyle>
            <a:lvl1pPr marL="0" indent="0" algn="l"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o-RO" dirty="0"/>
              <a:t>Lorem ipsum dolor sit amet</a:t>
            </a:r>
          </a:p>
          <a:p>
            <a:r>
              <a:rPr lang="ro-RO" dirty="0"/>
              <a:t>Подзаголовок Arial 24 pt</a:t>
            </a:r>
            <a:endParaRPr lang="ru-RU" dirty="0"/>
          </a:p>
        </p:txBody>
      </p:sp>
      <p:pic>
        <p:nvPicPr>
          <p:cNvPr id="12" name="Изображение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4866" y="1016000"/>
            <a:ext cx="4173559" cy="540000"/>
          </a:xfrm>
          <a:prstGeom prst="rect">
            <a:avLst/>
          </a:prstGeom>
        </p:spPr>
      </p:pic>
      <p:sp>
        <p:nvSpPr>
          <p:cNvPr id="15" name="Прямоугольник 14"/>
          <p:cNvSpPr/>
          <p:nvPr userDrawn="1"/>
        </p:nvSpPr>
        <p:spPr>
          <a:xfrm>
            <a:off x="2954866" y="1757173"/>
            <a:ext cx="4191000" cy="36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lt1"/>
              </a:solidFill>
            </a:endParaRPr>
          </a:p>
        </p:txBody>
      </p:sp>
      <p:sp>
        <p:nvSpPr>
          <p:cNvPr id="21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2954867" y="4572000"/>
            <a:ext cx="2701028" cy="31588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None/>
              <a:defRPr sz="1400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20 </a:t>
            </a:r>
            <a:r>
              <a:rPr lang="ru-RU" dirty="0"/>
              <a:t>апреля 2015 г.</a:t>
            </a:r>
          </a:p>
        </p:txBody>
      </p:sp>
      <p:sp>
        <p:nvSpPr>
          <p:cNvPr id="22" name="Текст 3"/>
          <p:cNvSpPr>
            <a:spLocks noGrp="1"/>
          </p:cNvSpPr>
          <p:nvPr>
            <p:ph type="body" sz="half" idx="10" hasCustomPrompt="1"/>
          </p:nvPr>
        </p:nvSpPr>
        <p:spPr>
          <a:xfrm>
            <a:off x="5858772" y="4572000"/>
            <a:ext cx="2701028" cy="315880"/>
          </a:xfrm>
          <a:prstGeom prst="rect">
            <a:avLst/>
          </a:prstGeom>
        </p:spPr>
        <p:txBody>
          <a:bodyPr lIns="0" tIns="0" rIns="0" bIns="0"/>
          <a:lstStyle>
            <a:lvl1pPr marL="0" indent="0" algn="r">
              <a:spcBef>
                <a:spcPts val="0"/>
              </a:spcBef>
              <a:buNone/>
              <a:defRPr sz="1400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Конфиденциально</a:t>
            </a:r>
          </a:p>
        </p:txBody>
      </p:sp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500"/>
            <a:ext cx="2438400" cy="4000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2673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. слайд - основно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0500" y="122152"/>
            <a:ext cx="7075474" cy="7951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ru-RU" dirty="0"/>
              <a:t>Заголовок </a:t>
            </a:r>
            <a:r>
              <a:rPr lang="en-US" dirty="0"/>
              <a:t>Arial </a:t>
            </a:r>
            <a:r>
              <a:rPr lang="ru-RU" dirty="0"/>
              <a:t>24 </a:t>
            </a:r>
            <a:r>
              <a:rPr lang="en-US" dirty="0"/>
              <a:t>pt,</a:t>
            </a:r>
            <a:br>
              <a:rPr lang="en-US" dirty="0"/>
            </a:br>
            <a:r>
              <a:rPr lang="ru-RU" dirty="0"/>
              <a:t>максимум две строки</a:t>
            </a:r>
          </a:p>
        </p:txBody>
      </p:sp>
      <p:sp>
        <p:nvSpPr>
          <p:cNvPr id="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90500" y="1154247"/>
            <a:ext cx="3238500" cy="361301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Основной текст </a:t>
            </a:r>
            <a:r>
              <a:rPr lang="ru-RU" dirty="0" err="1"/>
              <a:t>Arial</a:t>
            </a:r>
            <a:r>
              <a:rPr lang="ru-RU" dirty="0"/>
              <a:t> 12 </a:t>
            </a:r>
            <a:r>
              <a:rPr lang="ru-RU" dirty="0" err="1"/>
              <a:t>pt</a:t>
            </a:r>
            <a:r>
              <a:rPr lang="ru-RU" dirty="0"/>
              <a:t>. Почта России предлагает юридическим лицам сотрудничество и открывает новые возможности присутствия вашего бизнеса</a:t>
            </a:r>
          </a:p>
          <a:p>
            <a:pPr lvl="0"/>
            <a:r>
              <a:rPr lang="ru-RU" dirty="0"/>
              <a:t>в каждом населенном пункте России. Почта России работает для вас. Корпоративным клиентом может стать компания любого масштаба — юридическое лицо или индивидуальный предприниматель. Для этого необходимо заключить договор, предоставив пакет документов.</a:t>
            </a:r>
          </a:p>
          <a:p>
            <a:pPr lvl="0"/>
            <a:r>
              <a:rPr lang="ru-RU" dirty="0"/>
              <a:t>Почта России предлагает юридическим лицам сотрудничество и открывает новые возможности присутствия вашего бизнеса</a:t>
            </a:r>
          </a:p>
          <a:p>
            <a:pPr lvl="0"/>
            <a:r>
              <a:rPr lang="ru-RU" dirty="0"/>
              <a:t>в каждом населенном пункте России.</a:t>
            </a:r>
          </a:p>
          <a:p>
            <a:pPr lvl="0"/>
            <a:r>
              <a:rPr lang="ru-RU" dirty="0"/>
              <a:t>Почта России работает для вас.</a:t>
            </a:r>
          </a:p>
        </p:txBody>
      </p:sp>
      <p:sp>
        <p:nvSpPr>
          <p:cNvPr id="13" name="Текст 3"/>
          <p:cNvSpPr>
            <a:spLocks noGrp="1"/>
          </p:cNvSpPr>
          <p:nvPr>
            <p:ph type="body" sz="half" idx="10" hasCustomPrompt="1"/>
          </p:nvPr>
        </p:nvSpPr>
        <p:spPr>
          <a:xfrm>
            <a:off x="3619500" y="1154247"/>
            <a:ext cx="3238500" cy="361301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Основной текст </a:t>
            </a:r>
            <a:r>
              <a:rPr lang="ru-RU" dirty="0" err="1"/>
              <a:t>Arial</a:t>
            </a:r>
            <a:r>
              <a:rPr lang="ru-RU" dirty="0"/>
              <a:t> 12 </a:t>
            </a:r>
            <a:r>
              <a:rPr lang="ru-RU" dirty="0" err="1"/>
              <a:t>pt</a:t>
            </a:r>
            <a:r>
              <a:rPr lang="ru-RU" dirty="0"/>
              <a:t>. Почта России предлагает юридическим лицам сотрудничество и открывает новые возможности присутствия вашего бизнеса</a:t>
            </a:r>
          </a:p>
          <a:p>
            <a:pPr lvl="0"/>
            <a:r>
              <a:rPr lang="ru-RU" dirty="0"/>
              <a:t>в каждом населенном пункте России. Почта России работает для вас. Корпоративным клиентом может стать компания любого масштаба — юридическое лицо или индивидуальный предприниматель. Для этого необходимо заключить договор, предоставив пакет документов.</a:t>
            </a:r>
          </a:p>
          <a:p>
            <a:pPr lvl="0"/>
            <a:r>
              <a:rPr lang="ru-RU" dirty="0"/>
              <a:t>Почта России предлагает юридическим лицам сотрудничество и открывает новые возможности присутствия вашего бизнеса</a:t>
            </a:r>
          </a:p>
          <a:p>
            <a:pPr lvl="0"/>
            <a:r>
              <a:rPr lang="ru-RU" dirty="0"/>
              <a:t>в каждом населенном пункте России.</a:t>
            </a:r>
          </a:p>
          <a:p>
            <a:pPr lvl="0"/>
            <a:r>
              <a:rPr lang="ru-RU" dirty="0"/>
              <a:t>Почта России работает для вас.</a:t>
            </a:r>
          </a:p>
        </p:txBody>
      </p:sp>
    </p:spTree>
    <p:extLst>
      <p:ext uri="{BB962C8B-B14F-4D97-AF65-F5344CB8AC3E}">
        <p14:creationId xmlns:p14="http://schemas.microsoft.com/office/powerpoint/2010/main" val="34202939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. слайд - основной текст, заголовки и спис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0500" y="122152"/>
            <a:ext cx="7075474" cy="7951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ru-RU" dirty="0"/>
              <a:t>Заголовок </a:t>
            </a:r>
            <a:r>
              <a:rPr lang="en-US" dirty="0"/>
              <a:t>Arial </a:t>
            </a:r>
            <a:r>
              <a:rPr lang="ru-RU" dirty="0"/>
              <a:t>24 </a:t>
            </a:r>
            <a:r>
              <a:rPr lang="en-US" dirty="0"/>
              <a:t>pt,</a:t>
            </a:r>
            <a:br>
              <a:rPr lang="en-US" dirty="0"/>
            </a:br>
            <a:r>
              <a:rPr lang="ru-RU" dirty="0"/>
              <a:t>максимум две строки</a:t>
            </a:r>
          </a:p>
        </p:txBody>
      </p:sp>
      <p:sp>
        <p:nvSpPr>
          <p:cNvPr id="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90500" y="2200334"/>
            <a:ext cx="3238500" cy="2566928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 baseline="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Основной текст </a:t>
            </a:r>
            <a:r>
              <a:rPr lang="ru-RU" dirty="0" err="1"/>
              <a:t>Arial</a:t>
            </a:r>
            <a:r>
              <a:rPr lang="ru-RU" dirty="0"/>
              <a:t> 12 </a:t>
            </a:r>
            <a:r>
              <a:rPr lang="ru-RU" dirty="0" err="1"/>
              <a:t>pt</a:t>
            </a:r>
            <a:r>
              <a:rPr lang="ru-RU" dirty="0"/>
              <a:t>. Почта России предлагает юридическим лицам сотрудничество и открывает новые возможности присутствия вашего бизнеса</a:t>
            </a:r>
          </a:p>
          <a:p>
            <a:pPr lvl="0"/>
            <a:r>
              <a:rPr lang="ru-RU" dirty="0"/>
              <a:t>в каждом населенном пункте России. Почта России работает для вас. Корпоративным клиентом может стать компания любого масштаба — юридическое лицо или индивидуальный предприниматель. Для этого необходимо заключить договор, предоставив пакет документов. Основной текст </a:t>
            </a:r>
            <a:r>
              <a:rPr lang="ru-RU" dirty="0" err="1"/>
              <a:t>Arial</a:t>
            </a:r>
            <a:r>
              <a:rPr lang="ru-RU" dirty="0"/>
              <a:t> 12 </a:t>
            </a:r>
            <a:r>
              <a:rPr lang="ru-RU" dirty="0" err="1"/>
              <a:t>pt</a:t>
            </a:r>
            <a:r>
              <a:rPr lang="ru-RU" dirty="0"/>
              <a:t>. Почта России предлагает юридическим лицам сотрудничество</a:t>
            </a:r>
          </a:p>
        </p:txBody>
      </p:sp>
      <p:sp>
        <p:nvSpPr>
          <p:cNvPr id="13" name="Текст 3"/>
          <p:cNvSpPr>
            <a:spLocks noGrp="1"/>
          </p:cNvSpPr>
          <p:nvPr>
            <p:ph type="body" sz="half" idx="10" hasCustomPrompt="1"/>
          </p:nvPr>
        </p:nvSpPr>
        <p:spPr>
          <a:xfrm>
            <a:off x="3619500" y="1154248"/>
            <a:ext cx="3238500" cy="148372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и открывает новые возможности присутствия</a:t>
            </a:r>
            <a:r>
              <a:rPr lang="en-US" dirty="0"/>
              <a:t> </a:t>
            </a:r>
            <a:r>
              <a:rPr lang="ru-RU" dirty="0"/>
              <a:t>вашего бизнеса в каждом населенном пункте России. Почта России работает для вас. Корпоративным клиентом может стать компания любого масштаба — юридическое лицо или индивидуальный предприниматель. Для этого необходимо заключить договор, предоставив пакет документов.</a:t>
            </a:r>
          </a:p>
        </p:txBody>
      </p:sp>
      <p:sp>
        <p:nvSpPr>
          <p:cNvPr id="6" name="Текст 3"/>
          <p:cNvSpPr>
            <a:spLocks noGrp="1"/>
          </p:cNvSpPr>
          <p:nvPr>
            <p:ph type="body" sz="half" idx="11" hasCustomPrompt="1"/>
          </p:nvPr>
        </p:nvSpPr>
        <p:spPr>
          <a:xfrm>
            <a:off x="190500" y="1154247"/>
            <a:ext cx="3238500" cy="686747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Заголовок первого уровня, </a:t>
            </a:r>
            <a:r>
              <a:rPr lang="en-US" dirty="0"/>
              <a:t>Arial 18 pt</a:t>
            </a:r>
            <a:endParaRPr lang="ru-RU" dirty="0"/>
          </a:p>
        </p:txBody>
      </p:sp>
      <p:sp>
        <p:nvSpPr>
          <p:cNvPr id="7" name="Текст 3"/>
          <p:cNvSpPr>
            <a:spLocks noGrp="1"/>
          </p:cNvSpPr>
          <p:nvPr>
            <p:ph type="body" sz="half" idx="12" hasCustomPrompt="1"/>
          </p:nvPr>
        </p:nvSpPr>
        <p:spPr>
          <a:xfrm>
            <a:off x="190500" y="1842604"/>
            <a:ext cx="3238500" cy="35773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400" baseline="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Заголовок второго уровня</a:t>
            </a:r>
            <a:r>
              <a:rPr lang="en-US" dirty="0"/>
              <a:t> </a:t>
            </a:r>
            <a:r>
              <a:rPr lang="ru-RU" dirty="0" err="1"/>
              <a:t>Arial</a:t>
            </a:r>
            <a:r>
              <a:rPr lang="ru-RU" dirty="0"/>
              <a:t> 14 </a:t>
            </a:r>
            <a:r>
              <a:rPr lang="ru-RU" dirty="0" err="1"/>
              <a:t>pt</a:t>
            </a:r>
            <a:endParaRPr lang="ru-RU" dirty="0"/>
          </a:p>
        </p:txBody>
      </p:sp>
      <p:sp>
        <p:nvSpPr>
          <p:cNvPr id="9" name="Текст 3"/>
          <p:cNvSpPr>
            <a:spLocks noGrp="1"/>
          </p:cNvSpPr>
          <p:nvPr>
            <p:ph type="body" sz="half" idx="13" hasCustomPrompt="1"/>
          </p:nvPr>
        </p:nvSpPr>
        <p:spPr>
          <a:xfrm>
            <a:off x="3619500" y="3100218"/>
            <a:ext cx="3238500" cy="603791"/>
          </a:xfrm>
          <a:prstGeom prst="rect">
            <a:avLst/>
          </a:prstGeom>
        </p:spPr>
        <p:txBody>
          <a:bodyPr lIns="0" tIns="0" rIns="0" bIns="0"/>
          <a:lstStyle>
            <a:lvl1pPr marL="171450" indent="-171450" algn="l">
              <a:lnSpc>
                <a:spcPct val="100000"/>
              </a:lnSpc>
              <a:spcBef>
                <a:spcPts val="0"/>
              </a:spcBef>
              <a:buFont typeface="Arial"/>
              <a:buChar char="•"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Первый пункт списка с буллитами</a:t>
            </a:r>
          </a:p>
          <a:p>
            <a:pPr lvl="0"/>
            <a:r>
              <a:rPr lang="ru-RU" dirty="0"/>
              <a:t>Второй пункт списка с буллитами</a:t>
            </a:r>
          </a:p>
          <a:p>
            <a:pPr lvl="0"/>
            <a:r>
              <a:rPr lang="ru-RU" dirty="0"/>
              <a:t>Третий пункт списка с буллитами</a:t>
            </a:r>
          </a:p>
        </p:txBody>
      </p:sp>
      <p:sp>
        <p:nvSpPr>
          <p:cNvPr id="10" name="Текст 3"/>
          <p:cNvSpPr>
            <a:spLocks noGrp="1"/>
          </p:cNvSpPr>
          <p:nvPr>
            <p:ph type="body" sz="half" idx="14" hasCustomPrompt="1"/>
          </p:nvPr>
        </p:nvSpPr>
        <p:spPr>
          <a:xfrm>
            <a:off x="3619500" y="2869097"/>
            <a:ext cx="3238500" cy="23112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Список с буллитами</a:t>
            </a:r>
            <a:endParaRPr lang="en-US" dirty="0"/>
          </a:p>
        </p:txBody>
      </p:sp>
      <p:sp>
        <p:nvSpPr>
          <p:cNvPr id="11" name="Текст 3"/>
          <p:cNvSpPr>
            <a:spLocks noGrp="1"/>
          </p:cNvSpPr>
          <p:nvPr>
            <p:ph type="body" sz="half" idx="15" hasCustomPrompt="1"/>
          </p:nvPr>
        </p:nvSpPr>
        <p:spPr>
          <a:xfrm>
            <a:off x="3619500" y="3996905"/>
            <a:ext cx="3238500" cy="770357"/>
          </a:xfrm>
          <a:prstGeom prst="rect">
            <a:avLst/>
          </a:prstGeom>
        </p:spPr>
        <p:txBody>
          <a:bodyPr lIns="0" tIns="0" rIns="0" bIns="0"/>
          <a:lstStyle>
            <a:lvl1pPr marL="228600" indent="-228600" algn="l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Первый пункт нумерованного списка</a:t>
            </a:r>
          </a:p>
          <a:p>
            <a:pPr lvl="0"/>
            <a:r>
              <a:rPr lang="ru-RU" dirty="0"/>
              <a:t>Второй пункт нумерованного списка</a:t>
            </a:r>
          </a:p>
          <a:p>
            <a:pPr lvl="0"/>
            <a:r>
              <a:rPr lang="ru-RU" dirty="0"/>
              <a:t>Третий пункт нумерованного списка</a:t>
            </a:r>
          </a:p>
        </p:txBody>
      </p:sp>
      <p:sp>
        <p:nvSpPr>
          <p:cNvPr id="14" name="Текст 3"/>
          <p:cNvSpPr>
            <a:spLocks noGrp="1"/>
          </p:cNvSpPr>
          <p:nvPr>
            <p:ph type="body" sz="half" idx="16" hasCustomPrompt="1"/>
          </p:nvPr>
        </p:nvSpPr>
        <p:spPr>
          <a:xfrm>
            <a:off x="3619500" y="3765784"/>
            <a:ext cx="3238500" cy="231121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Font typeface="Arial"/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Нумерованный список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0672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. слайд - основной текст + график/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2"/>
          <p:cNvSpPr>
            <a:spLocks noGrp="1"/>
          </p:cNvSpPr>
          <p:nvPr>
            <p:ph sz="half" idx="1" hasCustomPrompt="1"/>
          </p:nvPr>
        </p:nvSpPr>
        <p:spPr>
          <a:xfrm>
            <a:off x="190500" y="1154248"/>
            <a:ext cx="3238500" cy="3613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График / таблица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0500" y="122152"/>
            <a:ext cx="7075474" cy="7951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ru-RU" dirty="0"/>
              <a:t>Заголовок </a:t>
            </a:r>
            <a:r>
              <a:rPr lang="en-US" dirty="0"/>
              <a:t>Arial </a:t>
            </a:r>
            <a:r>
              <a:rPr lang="ru-RU" dirty="0"/>
              <a:t>24 </a:t>
            </a:r>
            <a:r>
              <a:rPr lang="en-US" dirty="0"/>
              <a:t>pt,</a:t>
            </a:r>
            <a:br>
              <a:rPr lang="en-US" dirty="0"/>
            </a:br>
            <a:r>
              <a:rPr lang="ru-RU" dirty="0"/>
              <a:t>максимум две строки</a:t>
            </a:r>
          </a:p>
        </p:txBody>
      </p:sp>
      <p:sp>
        <p:nvSpPr>
          <p:cNvPr id="13" name="Текст 3"/>
          <p:cNvSpPr>
            <a:spLocks noGrp="1"/>
          </p:cNvSpPr>
          <p:nvPr>
            <p:ph type="body" sz="half" idx="10" hasCustomPrompt="1"/>
          </p:nvPr>
        </p:nvSpPr>
        <p:spPr>
          <a:xfrm>
            <a:off x="3619500" y="1154247"/>
            <a:ext cx="3238500" cy="361301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2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Основной текст </a:t>
            </a:r>
            <a:r>
              <a:rPr lang="ru-RU" dirty="0" err="1"/>
              <a:t>Arial</a:t>
            </a:r>
            <a:r>
              <a:rPr lang="ru-RU" dirty="0"/>
              <a:t> 12 </a:t>
            </a:r>
            <a:r>
              <a:rPr lang="ru-RU" dirty="0" err="1"/>
              <a:t>pt</a:t>
            </a:r>
            <a:r>
              <a:rPr lang="ru-RU" dirty="0"/>
              <a:t>. Почта России предлагает юридическим лицам сотрудничество и открывает новые возможности присутствия вашего бизнеса</a:t>
            </a:r>
          </a:p>
          <a:p>
            <a:pPr lvl="0"/>
            <a:r>
              <a:rPr lang="ru-RU" dirty="0"/>
              <a:t>в каждом населенном пункте России. Почта России работает для вас. Корпоративным клиентом может стать компания любого масштаба — юридическое лицо или индивидуальный предприниматель. Для этого необходимо заключить договор, предоставив пакет документов.</a:t>
            </a:r>
          </a:p>
          <a:p>
            <a:pPr lvl="0"/>
            <a:r>
              <a:rPr lang="ru-RU" dirty="0"/>
              <a:t>Почта России предлагает юридическим лицам сотрудничество и открывает новые возможности присутствия вашего бизнеса</a:t>
            </a:r>
          </a:p>
          <a:p>
            <a:pPr lvl="0"/>
            <a:r>
              <a:rPr lang="ru-RU" dirty="0"/>
              <a:t>в каждом населенном пункте России.</a:t>
            </a:r>
          </a:p>
          <a:p>
            <a:pPr lvl="0"/>
            <a:r>
              <a:rPr lang="ru-RU" dirty="0"/>
              <a:t>Почта России работает для вас.</a:t>
            </a:r>
          </a:p>
        </p:txBody>
      </p:sp>
    </p:spTree>
    <p:extLst>
      <p:ext uri="{BB962C8B-B14F-4D97-AF65-F5344CB8AC3E}">
        <p14:creationId xmlns:p14="http://schemas.microsoft.com/office/powerpoint/2010/main" val="29452019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. слайд - два фото + примеч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0500" y="122152"/>
            <a:ext cx="7075474" cy="7951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ru-RU" dirty="0"/>
              <a:t>Заголовок </a:t>
            </a:r>
            <a:r>
              <a:rPr lang="en-US" dirty="0"/>
              <a:t>Arial </a:t>
            </a:r>
            <a:r>
              <a:rPr lang="ru-RU" dirty="0"/>
              <a:t>24 </a:t>
            </a:r>
            <a:r>
              <a:rPr lang="en-US" dirty="0"/>
              <a:t>pt,</a:t>
            </a:r>
            <a:br>
              <a:rPr lang="en-US" dirty="0"/>
            </a:br>
            <a:r>
              <a:rPr lang="ru-RU" dirty="0"/>
              <a:t>максимум две строки</a:t>
            </a:r>
          </a:p>
        </p:txBody>
      </p:sp>
      <p:sp>
        <p:nvSpPr>
          <p:cNvPr id="7" name="Рисунок 2"/>
          <p:cNvSpPr>
            <a:spLocks noGrp="1"/>
          </p:cNvSpPr>
          <p:nvPr>
            <p:ph type="pic" idx="11"/>
          </p:nvPr>
        </p:nvSpPr>
        <p:spPr>
          <a:xfrm>
            <a:off x="190500" y="1154247"/>
            <a:ext cx="3619500" cy="36130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5" name="Рисунок 2"/>
          <p:cNvSpPr>
            <a:spLocks noGrp="1"/>
          </p:cNvSpPr>
          <p:nvPr>
            <p:ph type="pic" idx="12"/>
          </p:nvPr>
        </p:nvSpPr>
        <p:spPr>
          <a:xfrm>
            <a:off x="4000500" y="1154247"/>
            <a:ext cx="3619500" cy="36130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8" name="Текст 3"/>
          <p:cNvSpPr>
            <a:spLocks noGrp="1"/>
          </p:cNvSpPr>
          <p:nvPr>
            <p:ph type="body" sz="half" idx="10" hasCustomPrompt="1"/>
          </p:nvPr>
        </p:nvSpPr>
        <p:spPr>
          <a:xfrm>
            <a:off x="7810500" y="1154247"/>
            <a:ext cx="1143000" cy="361301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Примечание, подпись </a:t>
            </a:r>
            <a:r>
              <a:rPr lang="ru-RU" dirty="0" err="1"/>
              <a:t>Arial</a:t>
            </a:r>
            <a:r>
              <a:rPr lang="ru-RU" dirty="0"/>
              <a:t> 8 </a:t>
            </a:r>
            <a:r>
              <a:rPr lang="ru-RU" dirty="0" err="1"/>
              <a:t>pt</a:t>
            </a:r>
            <a:r>
              <a:rPr lang="ru-RU" dirty="0"/>
              <a:t>. Почта России предлагает юридическим лицам сотрудничество и открывает новые возможности присутствия вашего бизнеса в каждом населенном пункте России. Почта России работает для вас. Корпоративным клиентом может стать компания любого масштаба — юридическое лицо или индивидуальный предприниматель. Для этого необходимо заключить договор, предоставив пакет документов.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3920135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. слайд - два графика + примеч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2"/>
          <p:cNvSpPr>
            <a:spLocks noGrp="1"/>
          </p:cNvSpPr>
          <p:nvPr>
            <p:ph sz="half" idx="1" hasCustomPrompt="1"/>
          </p:nvPr>
        </p:nvSpPr>
        <p:spPr>
          <a:xfrm>
            <a:off x="190500" y="1154248"/>
            <a:ext cx="3619500" cy="3613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График / таблица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0500" y="122152"/>
            <a:ext cx="7075474" cy="7951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ru-RU" dirty="0"/>
              <a:t>Заголовок </a:t>
            </a:r>
            <a:r>
              <a:rPr lang="en-US" dirty="0"/>
              <a:t>Arial </a:t>
            </a:r>
            <a:r>
              <a:rPr lang="ru-RU" dirty="0"/>
              <a:t>24 </a:t>
            </a:r>
            <a:r>
              <a:rPr lang="en-US" dirty="0"/>
              <a:t>pt,</a:t>
            </a:r>
            <a:br>
              <a:rPr lang="en-US" dirty="0"/>
            </a:br>
            <a:r>
              <a:rPr lang="ru-RU" dirty="0"/>
              <a:t>максимум две строки</a:t>
            </a:r>
          </a:p>
        </p:txBody>
      </p:sp>
      <p:sp>
        <p:nvSpPr>
          <p:cNvPr id="18" name="Текст 3"/>
          <p:cNvSpPr>
            <a:spLocks noGrp="1"/>
          </p:cNvSpPr>
          <p:nvPr>
            <p:ph type="body" sz="half" idx="10" hasCustomPrompt="1"/>
          </p:nvPr>
        </p:nvSpPr>
        <p:spPr>
          <a:xfrm>
            <a:off x="7810500" y="1154247"/>
            <a:ext cx="1143000" cy="361301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Примечание, подпись </a:t>
            </a:r>
            <a:r>
              <a:rPr lang="ru-RU" dirty="0" err="1"/>
              <a:t>Arial</a:t>
            </a:r>
            <a:r>
              <a:rPr lang="ru-RU" dirty="0"/>
              <a:t> 8 </a:t>
            </a:r>
            <a:r>
              <a:rPr lang="ru-RU" dirty="0" err="1"/>
              <a:t>pt</a:t>
            </a:r>
            <a:r>
              <a:rPr lang="ru-RU" dirty="0"/>
              <a:t>. Почта России предлагает юридическим лицам сотрудничество и открывает новые возможности присутствия вашего бизнеса в каждом населенном пункте России. Почта России работает для вас. Корпоративным клиентом может стать компания любого масштаба — юридическое лицо или индивидуальный предприниматель. Для этого необходимо заключить договор, предоставив пакет документов.</a:t>
            </a:r>
          </a:p>
        </p:txBody>
      </p:sp>
      <p:sp>
        <p:nvSpPr>
          <p:cNvPr id="9" name="Содержимое 2"/>
          <p:cNvSpPr>
            <a:spLocks noGrp="1"/>
          </p:cNvSpPr>
          <p:nvPr>
            <p:ph sz="half" idx="13" hasCustomPrompt="1"/>
          </p:nvPr>
        </p:nvSpPr>
        <p:spPr>
          <a:xfrm>
            <a:off x="4000500" y="1154248"/>
            <a:ext cx="3619500" cy="36130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График / таблица</a:t>
            </a:r>
          </a:p>
        </p:txBody>
      </p:sp>
    </p:spTree>
    <p:extLst>
      <p:ext uri="{BB962C8B-B14F-4D97-AF65-F5344CB8AC3E}">
        <p14:creationId xmlns:p14="http://schemas.microsoft.com/office/powerpoint/2010/main" val="38393996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. слайд - большое фото + примеч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0500" y="122152"/>
            <a:ext cx="7075474" cy="7951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ru-RU" dirty="0"/>
              <a:t>Заголовок </a:t>
            </a:r>
            <a:r>
              <a:rPr lang="en-US" dirty="0"/>
              <a:t>Arial </a:t>
            </a:r>
            <a:r>
              <a:rPr lang="ru-RU" dirty="0"/>
              <a:t>24 </a:t>
            </a:r>
            <a:r>
              <a:rPr lang="en-US" dirty="0"/>
              <a:t>pt,</a:t>
            </a:r>
            <a:br>
              <a:rPr lang="en-US" dirty="0"/>
            </a:br>
            <a:r>
              <a:rPr lang="ru-RU" dirty="0"/>
              <a:t>максимум две строки</a:t>
            </a:r>
          </a:p>
        </p:txBody>
      </p:sp>
      <p:sp>
        <p:nvSpPr>
          <p:cNvPr id="7" name="Рисунок 2"/>
          <p:cNvSpPr>
            <a:spLocks noGrp="1"/>
          </p:cNvSpPr>
          <p:nvPr>
            <p:ph type="pic" idx="11"/>
          </p:nvPr>
        </p:nvSpPr>
        <p:spPr>
          <a:xfrm>
            <a:off x="190500" y="1154247"/>
            <a:ext cx="7429500" cy="36130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18" name="Текст 3"/>
          <p:cNvSpPr>
            <a:spLocks noGrp="1"/>
          </p:cNvSpPr>
          <p:nvPr>
            <p:ph type="body" sz="half" idx="10" hasCustomPrompt="1"/>
          </p:nvPr>
        </p:nvSpPr>
        <p:spPr>
          <a:xfrm>
            <a:off x="7810500" y="1154247"/>
            <a:ext cx="1143000" cy="361301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Примечание, подпись </a:t>
            </a:r>
            <a:r>
              <a:rPr lang="ru-RU" dirty="0" err="1"/>
              <a:t>Arial</a:t>
            </a:r>
            <a:r>
              <a:rPr lang="ru-RU" dirty="0"/>
              <a:t> 8 </a:t>
            </a:r>
            <a:r>
              <a:rPr lang="ru-RU" dirty="0" err="1"/>
              <a:t>pt</a:t>
            </a:r>
            <a:r>
              <a:rPr lang="ru-RU" dirty="0"/>
              <a:t>. Почта России предлагает юридическим лицам сотрудничество и открывает новые возможности присутствия вашего бизнеса в каждом населенном пункте России. Почта России работает для вас. Корпоративным клиентом может стать компания любого масштаба — юридическое лицо или индивидуальный предприниматель. Для этого необходимо заключить договор, предоставив пакет документов.</a:t>
            </a:r>
          </a:p>
        </p:txBody>
      </p:sp>
    </p:spTree>
    <p:extLst>
      <p:ext uri="{BB962C8B-B14F-4D97-AF65-F5344CB8AC3E}">
        <p14:creationId xmlns:p14="http://schemas.microsoft.com/office/powerpoint/2010/main" val="17288231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. слайд - большая 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2"/>
          <p:cNvSpPr>
            <a:spLocks noGrp="1"/>
          </p:cNvSpPr>
          <p:nvPr>
            <p:ph sz="half" idx="1" hasCustomPrompt="1"/>
          </p:nvPr>
        </p:nvSpPr>
        <p:spPr>
          <a:xfrm>
            <a:off x="190500" y="1154248"/>
            <a:ext cx="8763000" cy="3613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График / таблица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0500" y="122152"/>
            <a:ext cx="7075474" cy="7951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ru-RU" dirty="0"/>
              <a:t>Заголовок </a:t>
            </a:r>
            <a:r>
              <a:rPr lang="en-US" dirty="0"/>
              <a:t>Arial </a:t>
            </a:r>
            <a:r>
              <a:rPr lang="ru-RU" dirty="0"/>
              <a:t>24 </a:t>
            </a:r>
            <a:r>
              <a:rPr lang="en-US" dirty="0"/>
              <a:t>pt,</a:t>
            </a:r>
            <a:br>
              <a:rPr lang="en-US" dirty="0"/>
            </a:br>
            <a:r>
              <a:rPr lang="ru-RU" dirty="0"/>
              <a:t>максимум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21863045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. слайд - большая таблица + примеч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0500" y="122152"/>
            <a:ext cx="7075474" cy="7951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ru-RU" dirty="0"/>
              <a:t>Заголовок </a:t>
            </a:r>
            <a:r>
              <a:rPr lang="en-US" dirty="0"/>
              <a:t>Arial </a:t>
            </a:r>
            <a:r>
              <a:rPr lang="ru-RU" dirty="0"/>
              <a:t>24 </a:t>
            </a:r>
            <a:r>
              <a:rPr lang="en-US" dirty="0"/>
              <a:t>pt,</a:t>
            </a:r>
            <a:br>
              <a:rPr lang="en-US" dirty="0"/>
            </a:br>
            <a:r>
              <a:rPr lang="ru-RU" dirty="0"/>
              <a:t>максимум две строки</a:t>
            </a:r>
          </a:p>
        </p:txBody>
      </p:sp>
      <p:sp>
        <p:nvSpPr>
          <p:cNvPr id="18" name="Текст 3"/>
          <p:cNvSpPr>
            <a:spLocks noGrp="1"/>
          </p:cNvSpPr>
          <p:nvPr>
            <p:ph type="body" sz="half" idx="10" hasCustomPrompt="1"/>
          </p:nvPr>
        </p:nvSpPr>
        <p:spPr>
          <a:xfrm>
            <a:off x="7810500" y="1154247"/>
            <a:ext cx="1143000" cy="361301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Примечание, подпись </a:t>
            </a:r>
            <a:r>
              <a:rPr lang="ru-RU" dirty="0" err="1"/>
              <a:t>Arial</a:t>
            </a:r>
            <a:r>
              <a:rPr lang="ru-RU" dirty="0"/>
              <a:t> 8 </a:t>
            </a:r>
            <a:r>
              <a:rPr lang="ru-RU" dirty="0" err="1"/>
              <a:t>pt</a:t>
            </a:r>
            <a:r>
              <a:rPr lang="ru-RU" dirty="0"/>
              <a:t>. Почта России предлагает юридическим лицам сотрудничество и открывает новые возможности присутствия вашего бизнеса в каждом населенном пункте России. Почта России работает для вас. Корпоративным клиентом может стать компания любого масштаба — юридическое лицо или индивидуальный предприниматель. Для этого необходимо заключить договор, предоставив пакет документов.</a:t>
            </a:r>
          </a:p>
        </p:txBody>
      </p:sp>
      <p:sp>
        <p:nvSpPr>
          <p:cNvPr id="5" name="Содержимое 2"/>
          <p:cNvSpPr>
            <a:spLocks noGrp="1"/>
          </p:cNvSpPr>
          <p:nvPr>
            <p:ph sz="half" idx="1" hasCustomPrompt="1"/>
          </p:nvPr>
        </p:nvSpPr>
        <p:spPr>
          <a:xfrm>
            <a:off x="190500" y="1154248"/>
            <a:ext cx="7429500" cy="361301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aseline="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dirty="0"/>
              <a:t>График / таблица</a:t>
            </a:r>
          </a:p>
        </p:txBody>
      </p:sp>
    </p:spTree>
    <p:extLst>
      <p:ext uri="{BB962C8B-B14F-4D97-AF65-F5344CB8AC3E}">
        <p14:creationId xmlns:p14="http://schemas.microsoft.com/office/powerpoint/2010/main" val="175056653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2383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2552"/>
            <a:ext cx="7772400" cy="1792358"/>
          </a:xfrm>
          <a:prstGeom prst="rect">
            <a:avLst/>
          </a:prstGeom>
        </p:spPr>
        <p:txBody>
          <a:bodyPr lIns="71598" tIns="35799" rIns="71598" bIns="35799" anchor="b"/>
          <a:lstStyle>
            <a:lvl1pPr algn="ctr">
              <a:defRPr sz="5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4031"/>
            <a:ext cx="6858000" cy="1242971"/>
          </a:xfrm>
          <a:prstGeom prst="rect">
            <a:avLst/>
          </a:prstGeom>
        </p:spPr>
        <p:txBody>
          <a:bodyPr lIns="71598" tIns="35799" rIns="71598" bIns="35799"/>
          <a:lstStyle>
            <a:lvl1pPr marL="0" indent="0" algn="ctr">
              <a:buNone/>
              <a:defRPr sz="2100"/>
            </a:lvl1pPr>
            <a:lvl2pPr marL="394610" indent="0" algn="ctr">
              <a:buNone/>
              <a:defRPr sz="1700"/>
            </a:lvl2pPr>
            <a:lvl3pPr marL="789219" indent="0" algn="ctr">
              <a:buNone/>
              <a:defRPr sz="1600"/>
            </a:lvl3pPr>
            <a:lvl4pPr marL="1183829" indent="0" algn="ctr">
              <a:buNone/>
              <a:defRPr sz="1400"/>
            </a:lvl4pPr>
            <a:lvl5pPr marL="1578439" indent="0" algn="ctr">
              <a:buNone/>
              <a:defRPr sz="1400"/>
            </a:lvl5pPr>
            <a:lvl6pPr marL="1973049" indent="0" algn="ctr">
              <a:buNone/>
              <a:defRPr sz="1400"/>
            </a:lvl6pPr>
            <a:lvl7pPr marL="2367658" indent="0" algn="ctr">
              <a:buNone/>
              <a:defRPr sz="1400"/>
            </a:lvl7pPr>
            <a:lvl8pPr marL="2762268" indent="0" algn="ctr">
              <a:buNone/>
              <a:defRPr sz="1400"/>
            </a:lvl8pPr>
            <a:lvl9pPr marL="3156877" indent="0" algn="ctr">
              <a:buNone/>
              <a:defRPr sz="14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28650" y="4771678"/>
            <a:ext cx="2057400" cy="274098"/>
          </a:xfrm>
          <a:prstGeom prst="rect">
            <a:avLst/>
          </a:prstGeom>
        </p:spPr>
        <p:txBody>
          <a:bodyPr lIns="71598" tIns="35799" rIns="71598" bIns="35799"/>
          <a:lstStyle/>
          <a:p>
            <a:fld id="{2828251E-4195-4970-A637-0391DB2E220A}" type="datetimeFigureOut">
              <a:rPr lang="ru-RU" smtClean="0"/>
              <a:t>28.08.2020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4771678"/>
            <a:ext cx="3086100" cy="274098"/>
          </a:xfrm>
          <a:prstGeom prst="rect">
            <a:avLst/>
          </a:prstGeom>
        </p:spPr>
        <p:txBody>
          <a:bodyPr lIns="71598" tIns="35799" rIns="71598" bIns="35799"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57950" y="4771678"/>
            <a:ext cx="2057400" cy="274098"/>
          </a:xfrm>
          <a:prstGeom prst="rect">
            <a:avLst/>
          </a:prstGeom>
        </p:spPr>
        <p:txBody>
          <a:bodyPr lIns="71598" tIns="35799" rIns="71598" bIns="35799"/>
          <a:lstStyle/>
          <a:p>
            <a:fld id="{160EAF32-DA73-41F7-8199-72FD40ECA3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62855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Слайд-разделитель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25900" y="2877103"/>
            <a:ext cx="5118100" cy="97790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4025900" y="2877103"/>
            <a:ext cx="1110956" cy="9779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1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232400" y="2877104"/>
            <a:ext cx="3628215" cy="9779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Название раздела, </a:t>
            </a:r>
            <a:r>
              <a:rPr lang="ru-RU" dirty="0" err="1"/>
              <a:t>Arial</a:t>
            </a:r>
            <a:r>
              <a:rPr lang="ru-RU" dirty="0"/>
              <a:t> 18pt</a:t>
            </a:r>
          </a:p>
        </p:txBody>
      </p:sp>
    </p:spTree>
    <p:extLst>
      <p:ext uri="{BB962C8B-B14F-4D97-AF65-F5344CB8AC3E}">
        <p14:creationId xmlns:p14="http://schemas.microsoft.com/office/powerpoint/2010/main" val="118388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Слайд-разделитель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25900" y="2877103"/>
            <a:ext cx="5118100" cy="977900"/>
          </a:xfrm>
          <a:prstGeom prst="rect">
            <a:avLst/>
          </a:prstGeom>
          <a:solidFill>
            <a:schemeClr val="accent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4025900" y="2877103"/>
            <a:ext cx="1110956" cy="9779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1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232400" y="2877104"/>
            <a:ext cx="3628215" cy="9779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Название раздела, </a:t>
            </a:r>
            <a:r>
              <a:rPr lang="ru-RU" dirty="0" err="1"/>
              <a:t>Arial</a:t>
            </a:r>
            <a:r>
              <a:rPr lang="ru-RU" dirty="0"/>
              <a:t> 18pt</a:t>
            </a:r>
          </a:p>
        </p:txBody>
      </p:sp>
    </p:spTree>
    <p:extLst>
      <p:ext uri="{BB962C8B-B14F-4D97-AF65-F5344CB8AC3E}">
        <p14:creationId xmlns:p14="http://schemas.microsoft.com/office/powerpoint/2010/main" val="1975575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Слайд-разделитель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25900" y="2877103"/>
            <a:ext cx="5118100" cy="977900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4025900" y="2877103"/>
            <a:ext cx="1110956" cy="9779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1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232400" y="2877104"/>
            <a:ext cx="3628215" cy="9779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Название раздела, </a:t>
            </a:r>
            <a:r>
              <a:rPr lang="ru-RU" dirty="0" err="1"/>
              <a:t>Arial</a:t>
            </a:r>
            <a:r>
              <a:rPr lang="ru-RU" dirty="0"/>
              <a:t> 18pt</a:t>
            </a:r>
          </a:p>
        </p:txBody>
      </p:sp>
    </p:spTree>
    <p:extLst>
      <p:ext uri="{BB962C8B-B14F-4D97-AF65-F5344CB8AC3E}">
        <p14:creationId xmlns:p14="http://schemas.microsoft.com/office/powerpoint/2010/main" val="2074051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Слайд-разделитель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4025900" y="2877103"/>
            <a:ext cx="5118100" cy="977900"/>
          </a:xfrm>
          <a:prstGeom prst="rect">
            <a:avLst/>
          </a:prstGeom>
          <a:solidFill>
            <a:schemeClr val="accent5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noFill/>
            </a:endParaRPr>
          </a:p>
        </p:txBody>
      </p:sp>
      <p:sp>
        <p:nvSpPr>
          <p:cNvPr id="2" name="Название 1"/>
          <p:cNvSpPr>
            <a:spLocks noGrp="1"/>
          </p:cNvSpPr>
          <p:nvPr>
            <p:ph type="ctrTitle" hasCustomPrompt="1"/>
          </p:nvPr>
        </p:nvSpPr>
        <p:spPr>
          <a:xfrm>
            <a:off x="4025900" y="2877103"/>
            <a:ext cx="1110956" cy="977900"/>
          </a:xfrm>
          <a:prstGeom prst="rect">
            <a:avLst/>
          </a:prstGeom>
        </p:spPr>
        <p:txBody>
          <a:bodyPr lIns="0" tIns="0" rIns="0" bIns="0" anchor="ctr" anchorCtr="0"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1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232400" y="2877104"/>
            <a:ext cx="3628215" cy="977900"/>
          </a:xfrm>
          <a:prstGeom prst="rect">
            <a:avLst/>
          </a:prstGeom>
        </p:spPr>
        <p:txBody>
          <a:bodyPr lIns="0" tIns="0" rIns="0" bIns="0" anchor="ctr" anchorCtr="0"/>
          <a:lstStyle>
            <a:lvl1pPr marL="0" indent="0" algn="l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Название раздела, </a:t>
            </a:r>
            <a:r>
              <a:rPr lang="ru-RU" dirty="0" err="1"/>
              <a:t>Arial</a:t>
            </a:r>
            <a:r>
              <a:rPr lang="ru-RU" dirty="0"/>
              <a:t> 18pt</a:t>
            </a:r>
          </a:p>
        </p:txBody>
      </p:sp>
    </p:spTree>
    <p:extLst>
      <p:ext uri="{BB962C8B-B14F-4D97-AF65-F5344CB8AC3E}">
        <p14:creationId xmlns:p14="http://schemas.microsoft.com/office/powerpoint/2010/main" val="424045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. слайд - Оглавл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0500" y="122152"/>
            <a:ext cx="7075474" cy="7951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Оглавление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90500" y="1154247"/>
            <a:ext cx="4953000" cy="3613015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457200" rtl="0" eaLnBrk="1" fontAlgn="auto" latinLnBrk="0" hangingPunct="1">
              <a:lnSpc>
                <a:spcPts val="26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18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Раздел 1 …………………….. 2</a:t>
            </a:r>
          </a:p>
          <a:p>
            <a:pPr lvl="0"/>
            <a:r>
              <a:rPr lang="ru-RU" dirty="0"/>
              <a:t>Раздел 2 …………………….. 6</a:t>
            </a:r>
          </a:p>
          <a:p>
            <a:pPr lvl="0"/>
            <a:r>
              <a:rPr lang="ru-RU" dirty="0"/>
              <a:t>Раздел 3 …………………….. 8</a:t>
            </a:r>
          </a:p>
          <a:p>
            <a:pPr lvl="0"/>
            <a:r>
              <a:rPr lang="ru-RU" dirty="0"/>
              <a:t>Раздел 4 …………………… 12</a:t>
            </a:r>
          </a:p>
          <a:p>
            <a:pPr lvl="0"/>
            <a:r>
              <a:rPr lang="ru-RU" dirty="0"/>
              <a:t>Раздел 5 …………………… 15</a:t>
            </a:r>
          </a:p>
          <a:p>
            <a:pPr lvl="0"/>
            <a:r>
              <a:rPr lang="ru-RU" dirty="0"/>
              <a:t>Раздел 6 …………………… 18</a:t>
            </a:r>
          </a:p>
        </p:txBody>
      </p:sp>
    </p:spTree>
    <p:extLst>
      <p:ext uri="{BB962C8B-B14F-4D97-AF65-F5344CB8AC3E}">
        <p14:creationId xmlns:p14="http://schemas.microsoft.com/office/powerpoint/2010/main" val="38207896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. слайд - коротк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90500" y="1154248"/>
            <a:ext cx="6667500" cy="3613014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None/>
              <a:defRPr sz="2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Короткий текст </a:t>
            </a:r>
            <a:r>
              <a:rPr lang="ru-RU" dirty="0" err="1"/>
              <a:t>Arial</a:t>
            </a:r>
            <a:r>
              <a:rPr lang="ru-RU" dirty="0"/>
              <a:t> 24 </a:t>
            </a:r>
            <a:r>
              <a:rPr lang="ru-RU" dirty="0" err="1"/>
              <a:t>pt</a:t>
            </a:r>
            <a:r>
              <a:rPr lang="ru-RU" dirty="0"/>
              <a:t>. Почта России предлагает юридическим лицам сотрудничество и открывает новые возможности присутствия вашего бизнеса в каждом населенном пункте России.</a:t>
            </a:r>
            <a:endParaRPr lang="en-US" dirty="0"/>
          </a:p>
          <a:p>
            <a:pPr lvl="0"/>
            <a:r>
              <a:rPr lang="ru-RU" dirty="0"/>
              <a:t>Почта России работает для вас.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0500" y="122152"/>
            <a:ext cx="7075474" cy="7951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ru-RU" dirty="0"/>
              <a:t>Заголовок </a:t>
            </a:r>
            <a:r>
              <a:rPr lang="en-US" dirty="0"/>
              <a:t>Arial </a:t>
            </a:r>
            <a:r>
              <a:rPr lang="ru-RU" dirty="0"/>
              <a:t>24 </a:t>
            </a:r>
            <a:r>
              <a:rPr lang="en-US" dirty="0"/>
              <a:t>pt,</a:t>
            </a:r>
            <a:br>
              <a:rPr lang="en-US" dirty="0"/>
            </a:br>
            <a:r>
              <a:rPr lang="ru-RU" dirty="0"/>
              <a:t>максимум две строки</a:t>
            </a:r>
          </a:p>
        </p:txBody>
      </p:sp>
    </p:spTree>
    <p:extLst>
      <p:ext uri="{BB962C8B-B14F-4D97-AF65-F5344CB8AC3E}">
        <p14:creationId xmlns:p14="http://schemas.microsoft.com/office/powerpoint/2010/main" val="37900902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Внутр. слайд - вводный текст +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90500" y="1154247"/>
            <a:ext cx="4953000" cy="3613015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lnSpc>
                <a:spcPts val="2200"/>
              </a:lnSpc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dirty="0"/>
              <a:t>Вводный текст </a:t>
            </a:r>
            <a:r>
              <a:rPr lang="ru-RU" dirty="0" err="1"/>
              <a:t>Arial</a:t>
            </a:r>
            <a:r>
              <a:rPr lang="ru-RU" dirty="0"/>
              <a:t> 18 </a:t>
            </a:r>
            <a:r>
              <a:rPr lang="ru-RU" dirty="0" err="1"/>
              <a:t>pt</a:t>
            </a:r>
            <a:r>
              <a:rPr lang="ru-RU" dirty="0"/>
              <a:t>. Почта России предлагает юридическим лицам сотрудничество и открывает новые возможности присутствия вашего бизнеса</a:t>
            </a:r>
            <a:endParaRPr lang="en-US" dirty="0"/>
          </a:p>
          <a:p>
            <a:pPr lvl="0"/>
            <a:r>
              <a:rPr lang="ru-RU" dirty="0"/>
              <a:t>в каждом населенном пункте России. Почта России работает для вас. Корпоративным клиентом может стать компания любого масштаба — юридическое лицо или индивидуальный предприниматель. Для этого необходимо заключить договор, предоставив пакет документов.</a:t>
            </a:r>
          </a:p>
        </p:txBody>
      </p:sp>
      <p:sp>
        <p:nvSpPr>
          <p:cNvPr id="8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90500" y="122152"/>
            <a:ext cx="7075474" cy="795186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algn="l">
              <a:defRPr sz="2400" baseline="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Lorem</a:t>
            </a:r>
            <a:r>
              <a:rPr lang="en-US" dirty="0"/>
              <a:t> </a:t>
            </a:r>
            <a:r>
              <a:rPr lang="en-US" dirty="0" err="1"/>
              <a:t>ipsum</a:t>
            </a:r>
            <a:r>
              <a:rPr lang="en-US" dirty="0"/>
              <a:t>. </a:t>
            </a:r>
            <a:r>
              <a:rPr lang="ru-RU" dirty="0"/>
              <a:t>Заголовок </a:t>
            </a:r>
            <a:r>
              <a:rPr lang="en-US" dirty="0"/>
              <a:t>Arial </a:t>
            </a:r>
            <a:r>
              <a:rPr lang="ru-RU" dirty="0"/>
              <a:t>24 </a:t>
            </a:r>
            <a:r>
              <a:rPr lang="en-US" dirty="0"/>
              <a:t>pt,</a:t>
            </a:r>
            <a:br>
              <a:rPr lang="en-US" dirty="0"/>
            </a:br>
            <a:r>
              <a:rPr lang="ru-RU" dirty="0"/>
              <a:t>максимум две строки</a:t>
            </a:r>
          </a:p>
        </p:txBody>
      </p:sp>
      <p:sp>
        <p:nvSpPr>
          <p:cNvPr id="10" name="Рисунок 2"/>
          <p:cNvSpPr>
            <a:spLocks noGrp="1"/>
          </p:cNvSpPr>
          <p:nvPr>
            <p:ph type="pic" idx="1"/>
          </p:nvPr>
        </p:nvSpPr>
        <p:spPr>
          <a:xfrm>
            <a:off x="5321300" y="1154247"/>
            <a:ext cx="3644900" cy="361301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757636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 userDrawn="1"/>
        </p:nvSpPr>
        <p:spPr>
          <a:xfrm>
            <a:off x="0" y="0"/>
            <a:ext cx="9144000" cy="51482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noFill/>
              </a:ln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4684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706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9144000" cy="51482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noFill/>
              </a:ln>
              <a:solidFill>
                <a:schemeClr val="tx1"/>
              </a:solidFill>
            </a:endParaRPr>
          </a:p>
        </p:txBody>
      </p:sp>
      <p:pic>
        <p:nvPicPr>
          <p:cNvPr id="14" name="Изображение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71500"/>
            <a:ext cx="2438400" cy="4000500"/>
          </a:xfrm>
          <a:prstGeom prst="rect">
            <a:avLst/>
          </a:prstGeom>
        </p:spPr>
      </p:pic>
      <p:pic>
        <p:nvPicPr>
          <p:cNvPr id="15" name="Изображение 14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092" y="152400"/>
            <a:ext cx="1267507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854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9144000" cy="9525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noFill/>
              </a:ln>
              <a:solidFill>
                <a:schemeClr val="tx1"/>
              </a:solidFill>
            </a:endParaRPr>
          </a:p>
        </p:txBody>
      </p:sp>
      <p:pic>
        <p:nvPicPr>
          <p:cNvPr id="15" name="Изображение 14" descr="russian_post_logo_invert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4092" y="152400"/>
            <a:ext cx="1267508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171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661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 userDrawn="1"/>
        </p:nvSpPr>
        <p:spPr>
          <a:xfrm>
            <a:off x="0" y="0"/>
            <a:ext cx="9144000" cy="514826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n>
                <a:noFill/>
              </a:ln>
              <a:solidFill>
                <a:schemeClr val="tx1"/>
              </a:solidFill>
            </a:endParaRPr>
          </a:p>
        </p:txBody>
      </p:sp>
      <p:sp>
        <p:nvSpPr>
          <p:cNvPr id="12" name="Прямоугольник 11"/>
          <p:cNvSpPr/>
          <p:nvPr userDrawn="1"/>
        </p:nvSpPr>
        <p:spPr>
          <a:xfrm>
            <a:off x="2476500" y="3575020"/>
            <a:ext cx="4191000" cy="360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Изображение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6909" y="3838603"/>
            <a:ext cx="3670181" cy="474870"/>
          </a:xfrm>
          <a:prstGeom prst="rect">
            <a:avLst/>
          </a:prstGeom>
        </p:spPr>
      </p:pic>
      <p:pic>
        <p:nvPicPr>
          <p:cNvPr id="4" name="Изображение 3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718664"/>
            <a:ext cx="3048000" cy="2501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833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ochta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2904228" y="2460273"/>
            <a:ext cx="5503333" cy="1103540"/>
          </a:xfrm>
        </p:spPr>
        <p:txBody>
          <a:bodyPr/>
          <a:lstStyle/>
          <a:p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Сервис «Электронные извещения (Е.22)»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pPr algn="ctr"/>
            <a:r>
              <a:rPr lang="ru-RU" dirty="0">
                <a:solidFill>
                  <a:schemeClr val="tx1">
                    <a:lumMod val="75000"/>
                  </a:schemeClr>
                </a:solidFill>
              </a:rPr>
              <a:t>2020</a:t>
            </a:r>
          </a:p>
        </p:txBody>
      </p:sp>
    </p:spTree>
    <p:extLst>
      <p:ext uri="{BB962C8B-B14F-4D97-AF65-F5344CB8AC3E}">
        <p14:creationId xmlns:p14="http://schemas.microsoft.com/office/powerpoint/2010/main" val="429794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2" y="0"/>
            <a:ext cx="9144001" cy="2941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97316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defRPr/>
            </a:pPr>
            <a:r>
              <a:rPr lang="ru-RU" sz="1100" b="1" dirty="0">
                <a:solidFill>
                  <a:prstClr val="black"/>
                </a:solidFill>
                <a:latin typeface="Arial" panose="020B0604020202020204" pitchFamily="34" charset="0"/>
                <a:ea typeface="Roboto" pitchFamily="2" charset="0"/>
                <a:cs typeface="Arial" panose="020B0604020202020204" pitchFamily="34" charset="0"/>
              </a:rPr>
              <a:t>СЕРВИС «ЭЛЕКТРОННЫЕ ИЗВЕЩЕНИЯ».  ОБЩАЯ ИНФОРМАЦИЯ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566562" y="4190705"/>
            <a:ext cx="8010875" cy="0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C916382C-D430-4155-9760-BB14F57CB7F1}"/>
              </a:ext>
            </a:extLst>
          </p:cNvPr>
          <p:cNvSpPr/>
          <p:nvPr/>
        </p:nvSpPr>
        <p:spPr>
          <a:xfrm>
            <a:off x="163464" y="616114"/>
            <a:ext cx="874163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sz="1300" dirty="0">
                <a:solidFill>
                  <a:schemeClr val="tx1">
                    <a:lumMod val="50000"/>
                  </a:schemeClr>
                </a:solidFill>
              </a:rPr>
              <a:t>В соответствии с </a:t>
            </a:r>
            <a:r>
              <a:rPr lang="ru-RU" sz="1300" dirty="0" smtClean="0">
                <a:solidFill>
                  <a:schemeClr val="tx1">
                    <a:lumMod val="50000"/>
                  </a:schemeClr>
                </a:solidFill>
              </a:rPr>
              <a:t>Правилами оказания услуг почтовой связи </a:t>
            </a:r>
            <a:r>
              <a:rPr lang="ru-RU" sz="1300" dirty="0">
                <a:solidFill>
                  <a:schemeClr val="tx1">
                    <a:lumMod val="50000"/>
                  </a:schemeClr>
                </a:solidFill>
              </a:rPr>
              <a:t>Клиент вправе отказаться от направления в его адрес бумажных форм извещений, заменив их на иной способ извещения, в случае, если оператор почтовой связи предоставляет такую возможность.</a:t>
            </a:r>
          </a:p>
          <a:p>
            <a:pPr algn="just"/>
            <a:endParaRPr lang="ru-RU" sz="500" dirty="0">
              <a:solidFill>
                <a:schemeClr val="tx1">
                  <a:lumMod val="50000"/>
                </a:schemeClr>
              </a:solidFill>
            </a:endParaRPr>
          </a:p>
          <a:p>
            <a:pPr indent="355600" algn="just"/>
            <a:r>
              <a:rPr lang="ru-RU" sz="1300" dirty="0">
                <a:solidFill>
                  <a:schemeClr val="tx1">
                    <a:lumMod val="50000"/>
                  </a:schemeClr>
                </a:solidFill>
              </a:rPr>
              <a:t>АО «Почта России» запустила сервис электронного извещения Клиентов о поступлении на его имя почтовых отправлений.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1E9ABD8E-92EF-4362-A77F-E5A8475CC10E}"/>
              </a:ext>
            </a:extLst>
          </p:cNvPr>
          <p:cNvSpPr/>
          <p:nvPr/>
        </p:nvSpPr>
        <p:spPr>
          <a:xfrm>
            <a:off x="163464" y="2076197"/>
            <a:ext cx="8817071" cy="1685095"/>
          </a:xfrm>
          <a:prstGeom prst="rect">
            <a:avLst/>
          </a:prstGeom>
        </p:spPr>
        <p:txBody>
          <a:bodyPr wrap="square" lIns="68598" tIns="34299" rIns="68598" bIns="34299">
            <a:spAutoFit/>
          </a:bodyPr>
          <a:lstStyle/>
          <a:p>
            <a:pPr algn="just">
              <a:lnSpc>
                <a:spcPts val="1200"/>
              </a:lnSpc>
            </a:pPr>
            <a:endParaRPr lang="ru-RU" sz="1300" dirty="0"/>
          </a:p>
          <a:p>
            <a:pPr indent="355600" algn="just">
              <a:lnSpc>
                <a:spcPts val="1200"/>
              </a:lnSpc>
            </a:pPr>
            <a:r>
              <a:rPr lang="ru-RU" sz="1300" dirty="0">
                <a:solidFill>
                  <a:schemeClr val="tx1">
                    <a:lumMod val="50000"/>
                  </a:schemeClr>
                </a:solidFill>
              </a:rPr>
              <a:t>При наличии заявления от клиента Электронные извещения будут </a:t>
            </a:r>
            <a:r>
              <a:rPr lang="ru-RU" sz="1300" b="1" u="sng" dirty="0">
                <a:solidFill>
                  <a:schemeClr val="tx1">
                    <a:lumMod val="50000"/>
                  </a:schemeClr>
                </a:solidFill>
              </a:rPr>
              <a:t>автоматически</a:t>
            </a:r>
            <a:r>
              <a:rPr lang="ru-RU" sz="1300" dirty="0">
                <a:solidFill>
                  <a:schemeClr val="tx1">
                    <a:lumMod val="50000"/>
                  </a:schemeClr>
                </a:solidFill>
              </a:rPr>
              <a:t> приходить:</a:t>
            </a:r>
            <a:endParaRPr lang="en-US" sz="1300" dirty="0">
              <a:solidFill>
                <a:schemeClr val="tx1">
                  <a:lumMod val="50000"/>
                </a:schemeClr>
              </a:solidFill>
            </a:endParaRPr>
          </a:p>
          <a:p>
            <a:pPr algn="just">
              <a:lnSpc>
                <a:spcPts val="1200"/>
              </a:lnSpc>
            </a:pPr>
            <a:endParaRPr lang="ru-RU" sz="1300" dirty="0">
              <a:solidFill>
                <a:schemeClr val="tx1">
                  <a:lumMod val="50000"/>
                </a:schemeClr>
              </a:solidFill>
            </a:endParaRP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schemeClr val="tx1">
                    <a:lumMod val="50000"/>
                  </a:schemeClr>
                </a:solidFill>
              </a:rPr>
              <a:t>на </a:t>
            </a:r>
            <a:r>
              <a:rPr lang="en-US" sz="1300" b="1" dirty="0">
                <a:solidFill>
                  <a:schemeClr val="tx1">
                    <a:lumMod val="50000"/>
                  </a:schemeClr>
                </a:solidFill>
              </a:rPr>
              <a:t>e-mail</a:t>
            </a:r>
            <a:r>
              <a:rPr lang="ru-RU" sz="1300" dirty="0">
                <a:solidFill>
                  <a:schemeClr val="tx1">
                    <a:lumMod val="50000"/>
                  </a:schemeClr>
                </a:solidFill>
              </a:rPr>
              <a:t>, указанный в профиле клиента в Личном кабинете на сайте </a:t>
            </a:r>
            <a:r>
              <a:rPr lang="en-US" sz="1300" dirty="0">
                <a:solidFill>
                  <a:schemeClr val="tx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www.pochta.ru</a:t>
            </a:r>
            <a:r>
              <a:rPr lang="ru-RU" sz="1300" dirty="0">
                <a:solidFill>
                  <a:schemeClr val="tx1">
                    <a:lumMod val="50000"/>
                  </a:schemeClr>
                </a:solidFill>
              </a:rPr>
              <a:t>, в мобильном приложении или на заявлении при подключении сервиса через ОПС;</a:t>
            </a:r>
          </a:p>
          <a:p>
            <a:pPr marL="171450" indent="-1714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ru-RU" sz="1300" b="1" dirty="0">
                <a:solidFill>
                  <a:schemeClr val="tx1">
                    <a:lumMod val="50000"/>
                  </a:schemeClr>
                </a:solidFill>
              </a:rPr>
              <a:t>по </a:t>
            </a:r>
            <a:r>
              <a:rPr lang="en-US" sz="1300" b="1" dirty="0">
                <a:solidFill>
                  <a:schemeClr val="tx1">
                    <a:lumMod val="50000"/>
                  </a:schemeClr>
                </a:solidFill>
              </a:rPr>
              <a:t>SMS </a:t>
            </a:r>
            <a:r>
              <a:rPr lang="ru-RU" sz="1300" dirty="0">
                <a:solidFill>
                  <a:schemeClr val="tx1">
                    <a:lumMod val="50000"/>
                  </a:schemeClr>
                </a:solidFill>
              </a:rPr>
              <a:t>на номер телефона, указанный в профиле клиента в Личном кабинете на сайте </a:t>
            </a:r>
            <a:r>
              <a:rPr lang="en-US" sz="1300" dirty="0">
                <a:solidFill>
                  <a:schemeClr val="tx1">
                    <a:lumMod val="50000"/>
                  </a:schemeClr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www.pochta.ru</a:t>
            </a:r>
            <a:r>
              <a:rPr lang="ru-RU" sz="1300" dirty="0">
                <a:solidFill>
                  <a:schemeClr val="tx1">
                    <a:lumMod val="50000"/>
                  </a:schemeClr>
                </a:solidFill>
              </a:rPr>
              <a:t>, в мобильном приложении или на заявлении при подключении сервиса через ОПС;</a:t>
            </a:r>
          </a:p>
          <a:p>
            <a:pPr marL="171450" indent="-171450" algn="just">
              <a:buFont typeface="Arial" panose="020B0604020202020204" pitchFamily="34" charset="0"/>
              <a:buChar char="•"/>
            </a:pPr>
            <a:r>
              <a:rPr lang="ru-RU" sz="1300" dirty="0">
                <a:solidFill>
                  <a:schemeClr val="tx1">
                    <a:lumMod val="50000"/>
                  </a:schemeClr>
                </a:solidFill>
              </a:rPr>
              <a:t>в виде </a:t>
            </a:r>
            <a:r>
              <a:rPr lang="en-US" sz="1300" b="1" dirty="0">
                <a:solidFill>
                  <a:schemeClr val="tx1">
                    <a:lumMod val="50000"/>
                  </a:schemeClr>
                </a:solidFill>
              </a:rPr>
              <a:t>Push</a:t>
            </a:r>
            <a:r>
              <a:rPr lang="ru-RU" sz="1300" b="1" dirty="0">
                <a:solidFill>
                  <a:schemeClr val="tx1">
                    <a:lumMod val="50000"/>
                  </a:schemeClr>
                </a:solidFill>
              </a:rPr>
              <a:t>-уведомлений </a:t>
            </a:r>
            <a:r>
              <a:rPr lang="ru-RU" sz="1300" dirty="0">
                <a:solidFill>
                  <a:schemeClr val="tx1">
                    <a:lumMod val="50000"/>
                  </a:schemeClr>
                </a:solidFill>
              </a:rPr>
              <a:t>при наличии установленного Мобильного приложения Почты России.</a:t>
            </a:r>
          </a:p>
        </p:txBody>
      </p:sp>
      <p:sp>
        <p:nvSpPr>
          <p:cNvPr id="9" name="Текст 1">
            <a:extLst>
              <a:ext uri="{FF2B5EF4-FFF2-40B4-BE49-F238E27FC236}">
                <a16:creationId xmlns:a16="http://schemas.microsoft.com/office/drawing/2014/main" id="{7BAF98D6-AE49-442F-B89A-9C1D6E466B1E}"/>
              </a:ext>
            </a:extLst>
          </p:cNvPr>
          <p:cNvSpPr txBox="1">
            <a:spLocks/>
          </p:cNvSpPr>
          <p:nvPr/>
        </p:nvSpPr>
        <p:spPr>
          <a:xfrm>
            <a:off x="965477" y="4470701"/>
            <a:ext cx="7828330" cy="497924"/>
          </a:xfrm>
          <a:prstGeom prst="rect">
            <a:avLst/>
          </a:prstGeom>
          <a:solidFill>
            <a:srgbClr val="FAEAED"/>
          </a:solidFill>
        </p:spPr>
        <p:txBody>
          <a:bodyPr lIns="72000" tIns="36000" rIns="72000" bIns="72000" anchor="ctr"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ru-RU" sz="1300" dirty="0">
                <a:solidFill>
                  <a:schemeClr val="tx2"/>
                </a:solidFill>
              </a:rPr>
              <a:t>Сервис доступен клиентам, подключивших простую электронную подпись (ПЭП). </a:t>
            </a: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FCA2FD2B-5ACC-431B-A8F7-30E45BB932C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832" y="4470700"/>
            <a:ext cx="503373" cy="497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353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2" y="0"/>
            <a:ext cx="9144001" cy="2941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97316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defRPr/>
            </a:pPr>
            <a:r>
              <a:rPr lang="ru-RU" sz="1100" b="1" dirty="0">
                <a:solidFill>
                  <a:prstClr val="black"/>
                </a:solidFill>
                <a:latin typeface="Arial" panose="020B0604020202020204" pitchFamily="34" charset="0"/>
                <a:ea typeface="Roboto" pitchFamily="2" charset="0"/>
                <a:cs typeface="Arial" panose="020B0604020202020204" pitchFamily="34" charset="0"/>
              </a:rPr>
              <a:t>СЕРВИС «ЭЛЕКТРОННЫЕ ИЗВЕЩЕНИЯ». ПОДКЛЮЧЕНИЕ СЕРВИСА </a:t>
            </a: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640700" y="3636572"/>
            <a:ext cx="8010875" cy="0"/>
          </a:xfrm>
          <a:prstGeom prst="line">
            <a:avLst/>
          </a:prstGeom>
          <a:ln w="127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3F33F8A1-8073-4BCD-B2D7-FFBD8381CC57}"/>
              </a:ext>
            </a:extLst>
          </p:cNvPr>
          <p:cNvSpPr/>
          <p:nvPr/>
        </p:nvSpPr>
        <p:spPr>
          <a:xfrm>
            <a:off x="163460" y="1022081"/>
            <a:ext cx="8817071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5600" algn="just"/>
            <a:r>
              <a:rPr lang="ru-RU" sz="1400" b="1" dirty="0">
                <a:solidFill>
                  <a:schemeClr val="tx1">
                    <a:lumMod val="50000"/>
                  </a:schemeClr>
                </a:solidFill>
              </a:rPr>
              <a:t>Подключить сервис электронных извещений клиент может:</a:t>
            </a:r>
          </a:p>
          <a:p>
            <a:pPr indent="355600" algn="just"/>
            <a:endParaRPr lang="ru-RU" sz="500" b="1" dirty="0">
              <a:solidFill>
                <a:schemeClr val="tx1">
                  <a:lumMod val="50000"/>
                </a:schemeClr>
              </a:solidFill>
            </a:endParaRPr>
          </a:p>
          <a:p>
            <a:pPr marL="361950" indent="263525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534988" algn="l"/>
              </a:tabLst>
            </a:pPr>
            <a:r>
              <a:rPr lang="ru-RU" sz="1400" dirty="0">
                <a:solidFill>
                  <a:schemeClr val="tx1">
                    <a:lumMod val="50000"/>
                  </a:schemeClr>
                </a:solidFill>
              </a:rPr>
              <a:t>обратившись в любое ОПС</a:t>
            </a:r>
          </a:p>
          <a:p>
            <a:pPr marL="361950" indent="263525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  <a:tabLst>
                <a:tab pos="534988" algn="l"/>
              </a:tabLst>
            </a:pPr>
            <a:r>
              <a:rPr lang="ru-RU" sz="1400" dirty="0" smtClean="0">
                <a:solidFill>
                  <a:schemeClr val="tx1">
                    <a:lumMod val="50000"/>
                  </a:schemeClr>
                </a:solidFill>
              </a:rPr>
              <a:t>самостоятельно </a:t>
            </a:r>
            <a:r>
              <a:rPr lang="ru-RU" sz="1400" dirty="0">
                <a:solidFill>
                  <a:schemeClr val="tx1">
                    <a:lumMod val="50000"/>
                  </a:schemeClr>
                </a:solidFill>
              </a:rPr>
              <a:t>в мобильном приложении «Почта России»</a:t>
            </a:r>
            <a:endParaRPr lang="en-US" sz="1400" dirty="0">
              <a:solidFill>
                <a:schemeClr val="tx1">
                  <a:lumMod val="50000"/>
                </a:schemeClr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ru-RU" sz="14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7288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2" y="0"/>
            <a:ext cx="9144001" cy="2941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97316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defRPr/>
            </a:pPr>
            <a:r>
              <a:rPr lang="ru-RU" sz="1100" b="1" dirty="0">
                <a:solidFill>
                  <a:prstClr val="black"/>
                </a:solidFill>
                <a:latin typeface="Arial" panose="020B0604020202020204" pitchFamily="34" charset="0"/>
                <a:ea typeface="Roboto" pitchFamily="2" charset="0"/>
                <a:cs typeface="Arial" panose="020B0604020202020204" pitchFamily="34" charset="0"/>
              </a:rPr>
              <a:t>СЕРВИС «ЭЛЕКТРОННЫЕ ИЗВЕЩЕНИЯ». ОБРАЗЦЫ ЭЛЕКТРОННЫХ ИЗВЕЩЕНИЙ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797352E-B1FA-4C8C-9A1C-246065CAF5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5733" y="485336"/>
            <a:ext cx="2254938" cy="4008779"/>
          </a:xfrm>
          <a:prstGeom prst="rect">
            <a:avLst/>
          </a:prstGeom>
        </p:spPr>
      </p:pic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DE20D6D5-1482-4639-8C24-07CA7B7070D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9605" y="485336"/>
            <a:ext cx="2254938" cy="4008779"/>
          </a:xfrm>
          <a:prstGeom prst="rect">
            <a:avLst/>
          </a:prstGeom>
        </p:spPr>
      </p:pic>
      <p:pic>
        <p:nvPicPr>
          <p:cNvPr id="41" name="Рисунок 40">
            <a:extLst>
              <a:ext uri="{FF2B5EF4-FFF2-40B4-BE49-F238E27FC236}">
                <a16:creationId xmlns:a16="http://schemas.microsoft.com/office/drawing/2014/main" id="{B38D3FCE-2291-4DE2-8DC3-A6C2C4F6FF7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339" y="485336"/>
            <a:ext cx="2254938" cy="4008779"/>
          </a:xfrm>
          <a:prstGeom prst="rect">
            <a:avLst/>
          </a:prstGeom>
        </p:spPr>
      </p:pic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id="{C2681BFA-AE6F-48E9-A6DA-C7A3B8F22C4B}"/>
              </a:ext>
            </a:extLst>
          </p:cNvPr>
          <p:cNvSpPr/>
          <p:nvPr/>
        </p:nvSpPr>
        <p:spPr>
          <a:xfrm>
            <a:off x="1366164" y="4662927"/>
            <a:ext cx="539287" cy="238545"/>
          </a:xfrm>
          <a:prstGeom prst="rect">
            <a:avLst/>
          </a:prstGeom>
        </p:spPr>
        <p:txBody>
          <a:bodyPr wrap="none" lIns="68598" tIns="34299" rIns="68598" bIns="34299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chemeClr val="tx1">
                    <a:lumMod val="50000"/>
                  </a:schemeClr>
                </a:solidFill>
              </a:rPr>
              <a:t>E-mail</a:t>
            </a:r>
            <a:endParaRPr lang="ru-RU" sz="1100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id="{0C7714EB-249C-4400-B159-44A33845591B}"/>
              </a:ext>
            </a:extLst>
          </p:cNvPr>
          <p:cNvSpPr/>
          <p:nvPr/>
        </p:nvSpPr>
        <p:spPr>
          <a:xfrm>
            <a:off x="3879162" y="4662926"/>
            <a:ext cx="1385672" cy="238545"/>
          </a:xfrm>
          <a:prstGeom prst="rect">
            <a:avLst/>
          </a:prstGeom>
        </p:spPr>
        <p:txBody>
          <a:bodyPr wrap="none" lIns="68598" tIns="34299" rIns="68598" bIns="34299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chemeClr val="tx1">
                    <a:lumMod val="50000"/>
                  </a:schemeClr>
                </a:solidFill>
              </a:rPr>
              <a:t>Push-</a:t>
            </a:r>
            <a:r>
              <a:rPr lang="ru-RU" sz="1100" dirty="0">
                <a:solidFill>
                  <a:schemeClr val="tx1">
                    <a:lumMod val="50000"/>
                  </a:schemeClr>
                </a:solidFill>
              </a:rPr>
              <a:t>уведомление</a:t>
            </a: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id="{9CA77EEC-446B-40B3-974A-BDF4D36C85BD}"/>
              </a:ext>
            </a:extLst>
          </p:cNvPr>
          <p:cNvSpPr/>
          <p:nvPr/>
        </p:nvSpPr>
        <p:spPr>
          <a:xfrm>
            <a:off x="7097430" y="4662925"/>
            <a:ext cx="444710" cy="238545"/>
          </a:xfrm>
          <a:prstGeom prst="rect">
            <a:avLst/>
          </a:prstGeom>
        </p:spPr>
        <p:txBody>
          <a:bodyPr wrap="none" lIns="68598" tIns="34299" rIns="68598" bIns="34299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dirty="0">
                <a:solidFill>
                  <a:schemeClr val="tx1">
                    <a:lumMod val="50000"/>
                  </a:schemeClr>
                </a:solidFill>
              </a:rPr>
              <a:t>SMS</a:t>
            </a:r>
            <a:endParaRPr lang="ru-RU" sz="1100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9238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2" y="0"/>
            <a:ext cx="9144001" cy="2941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97316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defRPr/>
            </a:pPr>
            <a:r>
              <a:rPr lang="ru-RU" sz="1100" b="1" dirty="0">
                <a:solidFill>
                  <a:prstClr val="black"/>
                </a:solidFill>
                <a:latin typeface="Arial" panose="020B0604020202020204" pitchFamily="34" charset="0"/>
                <a:ea typeface="Roboto" pitchFamily="2" charset="0"/>
                <a:cs typeface="Arial" panose="020B0604020202020204" pitchFamily="34" charset="0"/>
              </a:rPr>
              <a:t>СЕРВИС «ЭЛЕКТРОННЫЕ ИЗВЕЩЕНИЯ». ЧАСТО ЗАДАВАЕМЫЕ ВОПРОСЫ</a:t>
            </a:r>
          </a:p>
        </p:txBody>
      </p:sp>
      <p:sp>
        <p:nvSpPr>
          <p:cNvPr id="18" name="Скругленный прямоугольник 6">
            <a:extLst>
              <a:ext uri="{FF2B5EF4-FFF2-40B4-BE49-F238E27FC236}">
                <a16:creationId xmlns:a16="http://schemas.microsoft.com/office/drawing/2014/main" id="{7C7E418D-C495-4ED5-AF7C-8CA0897031F9}"/>
              </a:ext>
            </a:extLst>
          </p:cNvPr>
          <p:cNvSpPr/>
          <p:nvPr/>
        </p:nvSpPr>
        <p:spPr>
          <a:xfrm>
            <a:off x="183672" y="447223"/>
            <a:ext cx="8819651" cy="381592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171496" marR="0" lvl="0" indent="-171496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Сервис платный?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Нет, сервис абсолютно бесплатный.</a:t>
            </a:r>
          </a:p>
        </p:txBody>
      </p:sp>
      <p:sp>
        <p:nvSpPr>
          <p:cNvPr id="23" name="Скругленный прямоугольник 10">
            <a:extLst>
              <a:ext uri="{FF2B5EF4-FFF2-40B4-BE49-F238E27FC236}">
                <a16:creationId xmlns:a16="http://schemas.microsoft.com/office/drawing/2014/main" id="{0A7FB75F-3BF0-47FB-9A81-1D1ACCDD480B}"/>
              </a:ext>
            </a:extLst>
          </p:cNvPr>
          <p:cNvSpPr/>
          <p:nvPr/>
        </p:nvSpPr>
        <p:spPr>
          <a:xfrm>
            <a:off x="183672" y="911454"/>
            <a:ext cx="8819651" cy="557623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171496" marR="0" lvl="0" indent="-171496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 startAt="2"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Я могу подключить его сам, дома?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Да, в Личном кабинете на сайте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pochta.ru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(в разделе Мой профиль) или в Мобильном приложении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«Почта России» также в настройках Профиля. </a:t>
            </a:r>
          </a:p>
        </p:txBody>
      </p:sp>
      <p:sp>
        <p:nvSpPr>
          <p:cNvPr id="24" name="Скругленный прямоугольник 15">
            <a:extLst>
              <a:ext uri="{FF2B5EF4-FFF2-40B4-BE49-F238E27FC236}">
                <a16:creationId xmlns:a16="http://schemas.microsoft.com/office/drawing/2014/main" id="{282203AA-3970-4BE5-8954-678F2DC761FE}"/>
              </a:ext>
            </a:extLst>
          </p:cNvPr>
          <p:cNvSpPr/>
          <p:nvPr/>
        </p:nvSpPr>
        <p:spPr>
          <a:xfrm>
            <a:off x="183672" y="1551716"/>
            <a:ext cx="8819651" cy="578837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3. Как я смогу обратно перейти на бумажные формы извещений?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Вы можете обратиться любое ОПС и написав заявление отказаться от доставки электронных извещений, заменив их бумажной формой.</a:t>
            </a:r>
          </a:p>
        </p:txBody>
      </p:sp>
      <p:sp>
        <p:nvSpPr>
          <p:cNvPr id="25" name="Скругленный прямоугольник 16">
            <a:extLst>
              <a:ext uri="{FF2B5EF4-FFF2-40B4-BE49-F238E27FC236}">
                <a16:creationId xmlns:a16="http://schemas.microsoft.com/office/drawing/2014/main" id="{F3FC2461-B7F5-462E-A8C7-95A851FAD923}"/>
              </a:ext>
            </a:extLst>
          </p:cNvPr>
          <p:cNvSpPr/>
          <p:nvPr/>
        </p:nvSpPr>
        <p:spPr>
          <a:xfrm>
            <a:off x="183672" y="2213192"/>
            <a:ext cx="8819651" cy="400516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4. Я могу подключить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/</a:t>
            </a: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отключить сервис через Почтового работника в любом отделении?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Да, в любом отделении почтовой связи, подключенном к сети Интернет.</a:t>
            </a:r>
          </a:p>
        </p:txBody>
      </p:sp>
      <p:sp>
        <p:nvSpPr>
          <p:cNvPr id="26" name="Скругленный прямоугольник 17">
            <a:extLst>
              <a:ext uri="{FF2B5EF4-FFF2-40B4-BE49-F238E27FC236}">
                <a16:creationId xmlns:a16="http://schemas.microsoft.com/office/drawing/2014/main" id="{F04373E4-7BE0-4F01-ACE6-F623EDD2DEE4}"/>
              </a:ext>
            </a:extLst>
          </p:cNvPr>
          <p:cNvSpPr/>
          <p:nvPr/>
        </p:nvSpPr>
        <p:spPr>
          <a:xfrm>
            <a:off x="183672" y="2696347"/>
            <a:ext cx="8819651" cy="602527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5. Мне будут приходит электронные извещения обо всех отправлениях, которые поступают на мое имя?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t>Электронные извещения будут приходит на 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регистрируемые почтовые отправления, поступившие на Ваше имя. По простым отправлениям (без отслеживания) сервис пока не доступен</a:t>
            </a:r>
          </a:p>
        </p:txBody>
      </p:sp>
      <p:sp>
        <p:nvSpPr>
          <p:cNvPr id="27" name="Скругленный прямоугольник 18">
            <a:extLst>
              <a:ext uri="{FF2B5EF4-FFF2-40B4-BE49-F238E27FC236}">
                <a16:creationId xmlns:a16="http://schemas.microsoft.com/office/drawing/2014/main" id="{0A686CC7-1E74-49DD-9F87-636D92E8C10D}"/>
              </a:ext>
            </a:extLst>
          </p:cNvPr>
          <p:cNvSpPr/>
          <p:nvPr/>
        </p:nvSpPr>
        <p:spPr>
          <a:xfrm>
            <a:off x="183673" y="3381513"/>
            <a:ext cx="8819650" cy="782524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6. Если я пропущу электронное извещение или я потеряю доступ к эл. ящику, к которому они подключены, как я смогу посмотреть информацию по доставленному отправлению?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В Мобильном приложении в течение 6 месяцев будет хранится вся информация по отправлению и электронному извещению на него. Аналогичная информация доступна в Личном кабинете на сайте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www.pochta.ru</a:t>
            </a:r>
            <a:endParaRPr kumimoji="0" lang="ru-RU" sz="1200" b="0" i="1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Скругленный прямоугольник 19">
            <a:extLst>
              <a:ext uri="{FF2B5EF4-FFF2-40B4-BE49-F238E27FC236}">
                <a16:creationId xmlns:a16="http://schemas.microsoft.com/office/drawing/2014/main" id="{D8461DA6-AB39-460B-BEC3-1EB817043E09}"/>
              </a:ext>
            </a:extLst>
          </p:cNvPr>
          <p:cNvSpPr/>
          <p:nvPr/>
        </p:nvSpPr>
        <p:spPr>
          <a:xfrm>
            <a:off x="183673" y="4246675"/>
            <a:ext cx="8819650" cy="782523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7.  Могу ли я подключить сервис , если у меня не подключена ПЭП (простая электронная подпись)?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Нет, сервис доступен только для клиентов, которые подключил ПЭП. Для направления электронных извещений  нужны полные данные по клиенту, которые фиксируются при подключении простой электронной подписи.</a:t>
            </a:r>
          </a:p>
        </p:txBody>
      </p:sp>
    </p:spTree>
    <p:extLst>
      <p:ext uri="{BB962C8B-B14F-4D97-AF65-F5344CB8AC3E}">
        <p14:creationId xmlns:p14="http://schemas.microsoft.com/office/powerpoint/2010/main" val="3334734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-2" y="0"/>
            <a:ext cx="9144001" cy="29419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97316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>
              <a:defRPr/>
            </a:pPr>
            <a:r>
              <a:rPr lang="ru-RU" sz="1100" b="1" dirty="0">
                <a:solidFill>
                  <a:prstClr val="black"/>
                </a:solidFill>
                <a:latin typeface="Arial" panose="020B0604020202020204" pitchFamily="34" charset="0"/>
                <a:ea typeface="Roboto" pitchFamily="2" charset="0"/>
                <a:cs typeface="Arial" panose="020B0604020202020204" pitchFamily="34" charset="0"/>
              </a:rPr>
              <a:t>СЕРВИС «ЭЛЕКТРОННЫЕ ИЗВЕЩЕНИЯ». ЧАСТО ЗАДАВАЕМЫЕ ВОПРОСЫ</a:t>
            </a:r>
          </a:p>
        </p:txBody>
      </p:sp>
      <p:sp>
        <p:nvSpPr>
          <p:cNvPr id="10" name="Скругленный прямоугольник 6">
            <a:extLst>
              <a:ext uri="{FF2B5EF4-FFF2-40B4-BE49-F238E27FC236}">
                <a16:creationId xmlns:a16="http://schemas.microsoft.com/office/drawing/2014/main" id="{A7056B94-893C-4DF2-B4A9-4A59C56B0B71}"/>
              </a:ext>
            </a:extLst>
          </p:cNvPr>
          <p:cNvSpPr/>
          <p:nvPr/>
        </p:nvSpPr>
        <p:spPr>
          <a:xfrm>
            <a:off x="183275" y="401802"/>
            <a:ext cx="8777449" cy="595236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8. </a:t>
            </a: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Чем они отличаются от оповещений, которые я сейчас получаю в мобильном приложении? 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Это расширенная форма уведомления, в которой указывается срок хранения, условия по доставке и сумма, подлежащая уплате при получении отправления (если она есть) и пр..</a:t>
            </a:r>
          </a:p>
        </p:txBody>
      </p:sp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101A3334-0B59-468D-8C25-D7F710493545}"/>
              </a:ext>
            </a:extLst>
          </p:cNvPr>
          <p:cNvSpPr/>
          <p:nvPr/>
        </p:nvSpPr>
        <p:spPr>
          <a:xfrm>
            <a:off x="183275" y="1070617"/>
            <a:ext cx="8777449" cy="535742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9. Что делать если я не получу электронное извещение?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Эл извещение приходит по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e-mail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push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или  смс, а также  будет отображаться в Мобильном приложении в течение 6 мес. с момента его формирования</a:t>
            </a:r>
            <a:r>
              <a:rPr lang="ru-RU" sz="1200" i="1" dirty="0">
                <a:solidFill>
                  <a:srgbClr val="E7E6E6">
                    <a:lumMod val="25000"/>
                  </a:srgbClr>
                </a:solidFill>
                <a:latin typeface="Calibri" panose="020F0502020204030204"/>
              </a:rPr>
              <a:t> - 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Вы можете в любое время его посмотреть.</a:t>
            </a:r>
          </a:p>
        </p:txBody>
      </p:sp>
      <p:sp>
        <p:nvSpPr>
          <p:cNvPr id="12" name="Скругленный прямоугольник 15">
            <a:extLst>
              <a:ext uri="{FF2B5EF4-FFF2-40B4-BE49-F238E27FC236}">
                <a16:creationId xmlns:a16="http://schemas.microsoft.com/office/drawing/2014/main" id="{97294699-0287-42D8-B1A8-BF3114E3011E}"/>
              </a:ext>
            </a:extLst>
          </p:cNvPr>
          <p:cNvSpPr/>
          <p:nvPr/>
        </p:nvSpPr>
        <p:spPr>
          <a:xfrm>
            <a:off x="183273" y="1662440"/>
            <a:ext cx="8777449" cy="738506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10. А вдруг у меня не будет доступа к Интернету?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Клиент сможет получить доступ к электронным извещениям отправленным по смс даже без доступа к Интернет, при наличии сотовой связи. Доступ к извещениям  отправленным на 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e-mail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в мобильное приложение и ЛК на сайте у него появится  как только появится доступ в Интернет. </a:t>
            </a:r>
          </a:p>
        </p:txBody>
      </p:sp>
      <p:sp>
        <p:nvSpPr>
          <p:cNvPr id="13" name="Скругленный прямоугольник 16">
            <a:extLst>
              <a:ext uri="{FF2B5EF4-FFF2-40B4-BE49-F238E27FC236}">
                <a16:creationId xmlns:a16="http://schemas.microsoft.com/office/drawing/2014/main" id="{06499225-D4A9-4921-B8E6-D46C3AD74110}"/>
              </a:ext>
            </a:extLst>
          </p:cNvPr>
          <p:cNvSpPr/>
          <p:nvPr/>
        </p:nvSpPr>
        <p:spPr>
          <a:xfrm>
            <a:off x="183275" y="2457027"/>
            <a:ext cx="8777449" cy="584503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11.Если у меня изменится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e-mail</a:t>
            </a: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или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номер телефона?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При изменении этих данных необходимо изменить свои личные данные в профиле в ЛК или в мобильном приложении, или обратиться в любое отделение Почты для изменения данных. </a:t>
            </a:r>
          </a:p>
        </p:txBody>
      </p:sp>
      <p:sp>
        <p:nvSpPr>
          <p:cNvPr id="14" name="Скругленный прямоугольник 17">
            <a:extLst>
              <a:ext uri="{FF2B5EF4-FFF2-40B4-BE49-F238E27FC236}">
                <a16:creationId xmlns:a16="http://schemas.microsoft.com/office/drawing/2014/main" id="{F8C10C0C-08B7-4741-B835-4D6821682645}"/>
              </a:ext>
            </a:extLst>
          </p:cNvPr>
          <p:cNvSpPr/>
          <p:nvPr/>
        </p:nvSpPr>
        <p:spPr>
          <a:xfrm>
            <a:off x="183275" y="3126237"/>
            <a:ext cx="8777449" cy="725624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12. Как мне изменить </a:t>
            </a: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push</a:t>
            </a: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на смс?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Изменить порядок оповещения в сервисе нельзя, но эл. извещения будут доставляться на ящик электронной почты, указанный в профиле клиента или в заявлении при подключении сервиса, а также будут доступны в мобильном приложении Почты России и в ЛК клиента на сайте 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pochta.ru 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в течение 6 мес.</a:t>
            </a:r>
            <a:r>
              <a:rPr kumimoji="0" lang="en-US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 </a:t>
            </a:r>
          </a:p>
        </p:txBody>
      </p:sp>
      <p:sp>
        <p:nvSpPr>
          <p:cNvPr id="15" name="Скругленный прямоугольник 18">
            <a:extLst>
              <a:ext uri="{FF2B5EF4-FFF2-40B4-BE49-F238E27FC236}">
                <a16:creationId xmlns:a16="http://schemas.microsoft.com/office/drawing/2014/main" id="{DD37CD2E-D201-4473-B026-5015566964E8}"/>
              </a:ext>
            </a:extLst>
          </p:cNvPr>
          <p:cNvSpPr/>
          <p:nvPr/>
        </p:nvSpPr>
        <p:spPr>
          <a:xfrm>
            <a:off x="183273" y="3953297"/>
            <a:ext cx="8777449" cy="491470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13. У меня есть несколько адресов, на которые я получаю отправления, для каких из них будет подключен сервис?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Сервис эл. извещений будет действовать для адреса, который был указан при регистрации ПЭП.</a:t>
            </a:r>
          </a:p>
        </p:txBody>
      </p:sp>
      <p:sp>
        <p:nvSpPr>
          <p:cNvPr id="16" name="Скругленный прямоугольник 20">
            <a:extLst>
              <a:ext uri="{FF2B5EF4-FFF2-40B4-BE49-F238E27FC236}">
                <a16:creationId xmlns:a16="http://schemas.microsoft.com/office/drawing/2014/main" id="{18E3F382-5CB1-466B-8CFC-79E78BF9919B}"/>
              </a:ext>
            </a:extLst>
          </p:cNvPr>
          <p:cNvSpPr/>
          <p:nvPr/>
        </p:nvSpPr>
        <p:spPr>
          <a:xfrm>
            <a:off x="183272" y="4546203"/>
            <a:ext cx="8777452" cy="491470"/>
          </a:xfrm>
          <a:prstGeom prst="roundRect">
            <a:avLst/>
          </a:prstGeom>
          <a:solidFill>
            <a:srgbClr val="5B9BD5">
              <a:alpha val="38039"/>
            </a:srgb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98" tIns="34299" rIns="68598" bIns="34299"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14.Если у меня изменится адрес или фактический адрес сейчас не совпадает с адресом указанным при регистрации ПЭП?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1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Для изменения адреса клиенту необходимо обратиться в любое отделение Почты для корректировке данных в анкете ПЭП</a:t>
            </a:r>
          </a:p>
        </p:txBody>
      </p:sp>
    </p:spTree>
    <p:extLst>
      <p:ext uri="{BB962C8B-B14F-4D97-AF65-F5344CB8AC3E}">
        <p14:creationId xmlns:p14="http://schemas.microsoft.com/office/powerpoint/2010/main" val="15153408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5796478"/>
      </p:ext>
    </p:extLst>
  </p:cSld>
  <p:clrMapOvr>
    <a:masterClrMapping/>
  </p:clrMapOvr>
</p:sld>
</file>

<file path=ppt/theme/theme1.xml><?xml version="1.0" encoding="utf-8"?>
<a:theme xmlns:a="http://schemas.openxmlformats.org/drawingml/2006/main" name="Титульный слайд">
  <a:themeElements>
    <a:clrScheme name="Rpost_ppt_colors">
      <a:dk1>
        <a:srgbClr val="003399"/>
      </a:dk1>
      <a:lt1>
        <a:sysClr val="window" lastClr="FFFFFF"/>
      </a:lt1>
      <a:dk2>
        <a:srgbClr val="262626"/>
      </a:dk2>
      <a:lt2>
        <a:srgbClr val="FFFFFF"/>
      </a:lt2>
      <a:accent1>
        <a:srgbClr val="003399"/>
      </a:accent1>
      <a:accent2>
        <a:srgbClr val="1468AE"/>
      </a:accent2>
      <a:accent3>
        <a:srgbClr val="B1232F"/>
      </a:accent3>
      <a:accent4>
        <a:srgbClr val="BE6529"/>
      </a:accent4>
      <a:accent5>
        <a:srgbClr val="4D657F"/>
      </a:accent5>
      <a:accent6>
        <a:srgbClr val="F4F4F4"/>
      </a:accent6>
      <a:hlink>
        <a:srgbClr val="003399"/>
      </a:hlink>
      <a:folHlink>
        <a:srgbClr val="8046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Слайд-разделитель">
  <a:themeElements>
    <a:clrScheme name="Russian Post colors">
      <a:dk1>
        <a:srgbClr val="003399"/>
      </a:dk1>
      <a:lt1>
        <a:sysClr val="window" lastClr="FFFFFF"/>
      </a:lt1>
      <a:dk2>
        <a:srgbClr val="262626"/>
      </a:dk2>
      <a:lt2>
        <a:srgbClr val="FFFFFF"/>
      </a:lt2>
      <a:accent1>
        <a:srgbClr val="003399"/>
      </a:accent1>
      <a:accent2>
        <a:srgbClr val="1468AE"/>
      </a:accent2>
      <a:accent3>
        <a:srgbClr val="B1232F"/>
      </a:accent3>
      <a:accent4>
        <a:srgbClr val="BE6529"/>
      </a:accent4>
      <a:accent5>
        <a:srgbClr val="4D657F"/>
      </a:accent5>
      <a:accent6>
        <a:srgbClr val="FFFFFF"/>
      </a:accent6>
      <a:hlink>
        <a:srgbClr val="003399"/>
      </a:hlink>
      <a:folHlink>
        <a:srgbClr val="8046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Внутренний слайд">
  <a:themeElements>
    <a:clrScheme name="Russian Post colors">
      <a:dk1>
        <a:srgbClr val="003399"/>
      </a:dk1>
      <a:lt1>
        <a:sysClr val="window" lastClr="FFFFFF"/>
      </a:lt1>
      <a:dk2>
        <a:srgbClr val="262626"/>
      </a:dk2>
      <a:lt2>
        <a:srgbClr val="FFFFFF"/>
      </a:lt2>
      <a:accent1>
        <a:srgbClr val="003399"/>
      </a:accent1>
      <a:accent2>
        <a:srgbClr val="1468AE"/>
      </a:accent2>
      <a:accent3>
        <a:srgbClr val="B1232F"/>
      </a:accent3>
      <a:accent4>
        <a:srgbClr val="BE6529"/>
      </a:accent4>
      <a:accent5>
        <a:srgbClr val="4D657F"/>
      </a:accent5>
      <a:accent6>
        <a:srgbClr val="FFFFFF"/>
      </a:accent6>
      <a:hlink>
        <a:srgbClr val="003399"/>
      </a:hlink>
      <a:folHlink>
        <a:srgbClr val="8046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Финальный слайд 2">
  <a:themeElements>
    <a:clrScheme name="Russian Post colors">
      <a:dk1>
        <a:srgbClr val="003399"/>
      </a:dk1>
      <a:lt1>
        <a:sysClr val="window" lastClr="FFFFFF"/>
      </a:lt1>
      <a:dk2>
        <a:srgbClr val="262626"/>
      </a:dk2>
      <a:lt2>
        <a:srgbClr val="FFFFFF"/>
      </a:lt2>
      <a:accent1>
        <a:srgbClr val="003399"/>
      </a:accent1>
      <a:accent2>
        <a:srgbClr val="1468AE"/>
      </a:accent2>
      <a:accent3>
        <a:srgbClr val="B1232F"/>
      </a:accent3>
      <a:accent4>
        <a:srgbClr val="BE6529"/>
      </a:accent4>
      <a:accent5>
        <a:srgbClr val="4D657F"/>
      </a:accent5>
      <a:accent6>
        <a:srgbClr val="FFFFFF"/>
      </a:accent6>
      <a:hlink>
        <a:srgbClr val="003399"/>
      </a:hlink>
      <a:folHlink>
        <a:srgbClr val="8046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630DA59987DC314D9FE203EC42CAF09E" ma:contentTypeVersion="0" ma:contentTypeDescription="Создание документа." ma:contentTypeScope="" ma:versionID="a776ff87810e99c33b6e373d1a2a6b5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02f955febea7e716b4e91cddba17110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AA16FEC-D0E0-4186-9B19-A5339F572C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60DCBDE-CE08-48D2-8742-5FC8A1B79ABB}">
  <ds:schemaRefs>
    <ds:schemaRef ds:uri="http://schemas.openxmlformats.org/package/2006/metadata/core-properties"/>
    <ds:schemaRef ds:uri="http://purl.org/dc/terms/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39567E65-48FC-4AB6-A9D8-F6F4A7C4E4C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10942</TotalTime>
  <Words>788</Words>
  <Application>Microsoft Office PowerPoint</Application>
  <PresentationFormat>Произвольный</PresentationFormat>
  <Paragraphs>57</Paragraphs>
  <Slides>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7</vt:i4>
      </vt:variant>
    </vt:vector>
  </HeadingPairs>
  <TitlesOfParts>
    <vt:vector size="15" baseType="lpstr">
      <vt:lpstr>Arial</vt:lpstr>
      <vt:lpstr>Calibri</vt:lpstr>
      <vt:lpstr>Roboto</vt:lpstr>
      <vt:lpstr>Wingdings</vt:lpstr>
      <vt:lpstr>Титульный слайд</vt:lpstr>
      <vt:lpstr>Слайд-разделитель</vt:lpstr>
      <vt:lpstr>Внутренний слайд</vt:lpstr>
      <vt:lpstr>Финальный слайд 2</vt:lpstr>
      <vt:lpstr>Сервис «Электронные извещения (Е.22)»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-</dc:creator>
  <cp:lastModifiedBy>Василий</cp:lastModifiedBy>
  <cp:revision>646</cp:revision>
  <cp:lastPrinted>2020-03-04T15:01:16Z</cp:lastPrinted>
  <dcterms:created xsi:type="dcterms:W3CDTF">2015-04-20T10:22:07Z</dcterms:created>
  <dcterms:modified xsi:type="dcterms:W3CDTF">2020-08-27T23:36:28Z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0x010100630DA59987DC314D9FE203EC42CAF09E</vt:lpwstr>
  </property>
  <property fmtid="{D5CDD505-2E9C-101B-9397-08002B2CF9AE}" pid="3" name="_dlc_DocIdItemGuid">
    <vt:lpwstr>57976360-7b71-4c6d-9b59-aef7544e32cd</vt:lpwstr>
  </property>
</Properties>
</file>