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22" autoAdjust="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6A927-95BD-49A9-A79C-C2A4FBE72084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CD5A7-8717-4B7C-821D-E8305F926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7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CD5A7-8717-4B7C-821D-E8305F926B7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8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9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14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9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2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027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33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4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10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9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58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9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0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4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43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3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A7EE36C-1D1A-41CD-9196-BC0D6F5EDF8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25F308B-B375-4F09-8B0C-816398F86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7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osoblgaz.ru/sg/" TargetMode="External"/><Relationship Id="rId2" Type="http://schemas.openxmlformats.org/officeDocument/2006/relationships/hyperlink" Target="https://kadastr.ru/services/vyezdnoe-obsluzhivani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E4115A-691F-4DEA-8B75-C69DCD8F8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56DB296-67B5-4EA5-8AD9-6EABC4551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11C103-02DD-4B63-B23B-208151CD1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201279"/>
            <a:ext cx="11754035" cy="62083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4315D2E-B261-4330-83EF-3850124B5899}"/>
              </a:ext>
            </a:extLst>
          </p:cNvPr>
          <p:cNvSpPr/>
          <p:nvPr/>
        </p:nvSpPr>
        <p:spPr>
          <a:xfrm>
            <a:off x="736847" y="204186"/>
            <a:ext cx="104046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solidFill>
                <a:srgbClr val="CC0066"/>
              </a:solidFill>
            </a:endParaRPr>
          </a:p>
          <a:p>
            <a:pPr algn="ctr"/>
            <a:endParaRPr lang="ru-RU" sz="4400" dirty="0">
              <a:solidFill>
                <a:srgbClr val="CC0066"/>
              </a:solidFill>
            </a:endParaRPr>
          </a:p>
          <a:p>
            <a:pPr algn="ctr"/>
            <a:r>
              <a:rPr lang="ru-RU" sz="4800" b="1" dirty="0">
                <a:solidFill>
                  <a:srgbClr val="CC0066"/>
                </a:solidFill>
              </a:rPr>
              <a:t>НАЧАЛО ДАЧНОГО СЕЗОНА!</a:t>
            </a:r>
          </a:p>
          <a:p>
            <a:pPr algn="ctr"/>
            <a:endParaRPr lang="ru-RU" sz="4800" b="1" dirty="0">
              <a:solidFill>
                <a:srgbClr val="CC0066"/>
              </a:solidFill>
            </a:endParaRPr>
          </a:p>
          <a:p>
            <a:pPr algn="ctr"/>
            <a:r>
              <a:rPr lang="ru-RU" sz="4800" b="1" dirty="0">
                <a:solidFill>
                  <a:srgbClr val="CC0066"/>
                </a:solidFill>
              </a:rPr>
              <a:t>ПОРА РЕГИСТРИРОВАТЬ НЕДВИЖИМОСТЬ!</a:t>
            </a:r>
          </a:p>
        </p:txBody>
      </p:sp>
    </p:spTree>
    <p:extLst>
      <p:ext uri="{BB962C8B-B14F-4D97-AF65-F5344CB8AC3E}">
        <p14:creationId xmlns:p14="http://schemas.microsoft.com/office/powerpoint/2010/main" val="11189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F1F9690-1F90-4D58-89D2-AF3E66978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31021"/>
              </p:ext>
            </p:extLst>
          </p:nvPr>
        </p:nvGraphicFramePr>
        <p:xfrm>
          <a:off x="639193" y="514905"/>
          <a:ext cx="9756558" cy="5883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269">
                  <a:extLst>
                    <a:ext uri="{9D8B030D-6E8A-4147-A177-3AD203B41FA5}">
                      <a16:colId xmlns:a16="http://schemas.microsoft.com/office/drawing/2014/main" xmlns="" val="4277121604"/>
                    </a:ext>
                  </a:extLst>
                </a:gridCol>
                <a:gridCol w="9299289">
                  <a:extLst>
                    <a:ext uri="{9D8B030D-6E8A-4147-A177-3AD203B41FA5}">
                      <a16:colId xmlns:a16="http://schemas.microsoft.com/office/drawing/2014/main" xmlns="" val="2073795585"/>
                    </a:ext>
                  </a:extLst>
                </a:gridCol>
              </a:tblGrid>
              <a:tr h="69245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Преимущества регистрации объекта недвижимости: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4117889"/>
                  </a:ext>
                </a:extLst>
              </a:tr>
              <a:tr h="604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Можно прописаться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600" b="1" i="1" dirty="0">
                          <a:effectLst/>
                          <a:latin typeface="Arial Black" panose="020B0A04020102020204" pitchFamily="34" charset="0"/>
                        </a:rPr>
                        <a:t>возможность прикрепиться к поликлинике, детскому саду</a:t>
                      </a:r>
                      <a:endParaRPr lang="ru-RU" sz="1600" b="1" i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1045867000"/>
                  </a:ext>
                </a:extLst>
              </a:tr>
              <a:tr h="604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Можно провести газ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Arial Black" panose="020B0A04020102020204" pitchFamily="34" charset="0"/>
                        </a:rPr>
                        <a:t>Без регистрации газ не проводят</a:t>
                      </a:r>
                      <a:endParaRPr lang="ru-RU" sz="1600" b="1" i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1519695379"/>
                  </a:ext>
                </a:extLst>
              </a:tr>
              <a:tr h="604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Можно получить компенсацию при утрате или изъятии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Arial Black" panose="020B0A04020102020204" pitchFamily="34" charset="0"/>
                        </a:rPr>
                        <a:t>Без регистрации имущество не страхуют</a:t>
                      </a:r>
                      <a:endParaRPr lang="ru-RU" sz="1600" b="1" i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228073932"/>
                  </a:ext>
                </a:extLst>
              </a:tr>
              <a:tr h="321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Можно получить налоговый вычет до 260 тысяч рублей</a:t>
                      </a:r>
                      <a:endParaRPr lang="ru-RU" sz="16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1661383457"/>
                  </a:ext>
                </a:extLst>
              </a:tr>
              <a:tr h="604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Можно сэкономить на электричестве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Arial Black" panose="020B0A04020102020204" pitchFamily="34" charset="0"/>
                        </a:rPr>
                        <a:t>Снижение тарифа на 30%</a:t>
                      </a:r>
                      <a:endParaRPr lang="ru-RU" sz="1600" b="1" i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947305226"/>
                  </a:ext>
                </a:extLst>
              </a:tr>
              <a:tr h="604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Можно получить льготу по транспортному налогу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Arial Black" panose="020B0A04020102020204" pitchFamily="34" charset="0"/>
                        </a:rPr>
                        <a:t>1 год 100%, 2 год 50%</a:t>
                      </a:r>
                      <a:endParaRPr lang="ru-RU" sz="1600" b="1" i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164906904"/>
                  </a:ext>
                </a:extLst>
              </a:tr>
              <a:tr h="9920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Black" panose="020B0A04020102020204" pitchFamily="34" charset="0"/>
                        </a:rPr>
                        <a:t>Пенсионерам предоставляются льготы по налогам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Arial Black" panose="020B0A04020102020204" pitchFamily="34" charset="0"/>
                        </a:rPr>
                        <a:t>Освобождены от налога на имущество физических лиц (на дом)</a:t>
                      </a:r>
                      <a:endParaRPr lang="ru-RU" sz="1600" b="1" i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extLst>
                  <a:ext uri="{0D108BD9-81ED-4DB2-BD59-A6C34878D82A}">
                    <a16:rowId xmlns:a16="http://schemas.microsoft.com/office/drawing/2014/main" xmlns="" val="4129125527"/>
                  </a:ext>
                </a:extLst>
              </a:tr>
              <a:tr h="7739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«Своё» надо сделать своим имуществом – зарегистрировать право на собственность!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22" marR="3712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3362692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0626704-50DB-486A-A935-51157CFDF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321652"/>
              </p:ext>
            </p:extLst>
          </p:nvPr>
        </p:nvGraphicFramePr>
        <p:xfrm>
          <a:off x="10457895" y="1207363"/>
          <a:ext cx="665825" cy="5164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825">
                  <a:extLst>
                    <a:ext uri="{9D8B030D-6E8A-4147-A177-3AD203B41FA5}">
                      <a16:colId xmlns:a16="http://schemas.microsoft.com/office/drawing/2014/main" xmlns="" val="1965973477"/>
                    </a:ext>
                  </a:extLst>
                </a:gridCol>
              </a:tblGrid>
              <a:tr h="516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0" marR="41280" marT="0" marB="0"/>
                </a:tc>
                <a:extLst>
                  <a:ext uri="{0D108BD9-81ED-4DB2-BD59-A6C34878D82A}">
                    <a16:rowId xmlns:a16="http://schemas.microsoft.com/office/drawing/2014/main" xmlns="" val="201438334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98B6AC-0A16-432F-973C-CCBEDE791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1207363"/>
            <a:ext cx="665825" cy="516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0BBBE2E-FAEB-45EE-82E3-FBAE4E27D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452895"/>
              </p:ext>
            </p:extLst>
          </p:nvPr>
        </p:nvGraphicFramePr>
        <p:xfrm>
          <a:off x="670560" y="381741"/>
          <a:ext cx="9742947" cy="6090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611">
                  <a:extLst>
                    <a:ext uri="{9D8B030D-6E8A-4147-A177-3AD203B41FA5}">
                      <a16:colId xmlns:a16="http://schemas.microsoft.com/office/drawing/2014/main" xmlns="" val="4028340343"/>
                    </a:ext>
                  </a:extLst>
                </a:gridCol>
                <a:gridCol w="9392336">
                  <a:extLst>
                    <a:ext uri="{9D8B030D-6E8A-4147-A177-3AD203B41FA5}">
                      <a16:colId xmlns:a16="http://schemas.microsoft.com/office/drawing/2014/main" xmlns="" val="3661689419"/>
                    </a:ext>
                  </a:extLst>
                </a:gridCol>
              </a:tblGrid>
              <a:tr h="10298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7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Black" panose="020B0A04020102020204" pitchFamily="34" charset="0"/>
                        </a:rPr>
                        <a:t>Новый дачный сезон – какие сняты барьеры?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7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1720263"/>
                  </a:ext>
                </a:extLst>
              </a:tr>
              <a:tr h="682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До 2031 продлен упрощенный порядок регистрации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(дачная амнистия)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extLst>
                  <a:ext uri="{0D108BD9-81ED-4DB2-BD59-A6C34878D82A}">
                    <a16:rowId xmlns:a16="http://schemas.microsoft.com/office/drawing/2014/main" xmlns="" val="948288093"/>
                  </a:ext>
                </a:extLst>
              </a:tr>
              <a:tr h="699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Сняты ограничения в регистрации по дачной амнистии в </a:t>
                      </a:r>
                      <a:r>
                        <a:rPr lang="ru-RU" sz="2000" dirty="0" err="1">
                          <a:effectLst/>
                          <a:latin typeface="Arial Black" panose="020B0A04020102020204" pitchFamily="34" charset="0"/>
                        </a:rPr>
                        <a:t>приаэродромных</a:t>
                      </a: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 и водоохранных зонах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extLst>
                  <a:ext uri="{0D108BD9-81ED-4DB2-BD59-A6C34878D82A}">
                    <a16:rowId xmlns:a16="http://schemas.microsoft.com/office/drawing/2014/main" xmlns="" val="554110845"/>
                  </a:ext>
                </a:extLst>
              </a:tr>
              <a:tr h="463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Разрешен выкуп земли во 2-ом поясе водоохранной зоны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extLst>
                  <a:ext uri="{0D108BD9-81ED-4DB2-BD59-A6C34878D82A}">
                    <a16:rowId xmlns:a16="http://schemas.microsoft.com/office/drawing/2014/main" xmlns="" val="1889378294"/>
                  </a:ext>
                </a:extLst>
              </a:tr>
              <a:tr h="691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Арендованные участки под огород и ЛПХ можно выкупить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только в 2022 году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extLst>
                  <a:ext uri="{0D108BD9-81ED-4DB2-BD59-A6C34878D82A}">
                    <a16:rowId xmlns:a16="http://schemas.microsoft.com/office/drawing/2014/main" xmlns="" val="1126561772"/>
                  </a:ext>
                </a:extLst>
              </a:tr>
              <a:tr h="649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Помощь в регистрации под «ключ» - сервис </a:t>
                      </a:r>
                      <a:r>
                        <a:rPr lang="ru-RU" sz="2000" dirty="0" err="1">
                          <a:effectLst/>
                          <a:latin typeface="Arial Black" panose="020B0A04020102020204" pitchFamily="34" charset="0"/>
                        </a:rPr>
                        <a:t>МособлБТИ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42" marR="37442" marT="0" marB="0"/>
                </a:tc>
                <a:extLst>
                  <a:ext uri="{0D108BD9-81ED-4DB2-BD59-A6C34878D82A}">
                    <a16:rowId xmlns:a16="http://schemas.microsoft.com/office/drawing/2014/main" xmlns="" val="3470111511"/>
                  </a:ext>
                </a:extLst>
              </a:tr>
              <a:tr h="187111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7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7442" marR="374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693144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C52766-B04E-42F0-93E6-5DA6AD432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936" y="1211104"/>
            <a:ext cx="664522" cy="52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7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54DFD0D-5C25-4BA5-8D72-046A78D97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754102"/>
              </p:ext>
            </p:extLst>
          </p:nvPr>
        </p:nvGraphicFramePr>
        <p:xfrm>
          <a:off x="790112" y="408373"/>
          <a:ext cx="9596761" cy="6038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511">
                  <a:extLst>
                    <a:ext uri="{9D8B030D-6E8A-4147-A177-3AD203B41FA5}">
                      <a16:colId xmlns:a16="http://schemas.microsoft.com/office/drawing/2014/main" xmlns="" val="1961801033"/>
                    </a:ext>
                  </a:extLst>
                </a:gridCol>
                <a:gridCol w="2936760">
                  <a:extLst>
                    <a:ext uri="{9D8B030D-6E8A-4147-A177-3AD203B41FA5}">
                      <a16:colId xmlns:a16="http://schemas.microsoft.com/office/drawing/2014/main" xmlns="" val="1508701202"/>
                    </a:ext>
                  </a:extLst>
                </a:gridCol>
                <a:gridCol w="6205490">
                  <a:extLst>
                    <a:ext uri="{9D8B030D-6E8A-4147-A177-3AD203B41FA5}">
                      <a16:colId xmlns:a16="http://schemas.microsoft.com/office/drawing/2014/main" xmlns="" val="4062450940"/>
                    </a:ext>
                  </a:extLst>
                </a:gridCol>
              </a:tblGrid>
              <a:tr h="116913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Black" panose="020B0A04020102020204" pitchFamily="34" charset="0"/>
                        </a:rPr>
                        <a:t>Как воспользоваться упрощенным порядком регистрации</a:t>
                      </a:r>
                      <a:endParaRPr lang="ru-RU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7392619"/>
                  </a:ext>
                </a:extLst>
              </a:tr>
              <a:tr h="813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Кто может обратиться?</a:t>
                      </a:r>
                      <a:endParaRPr lang="ru-RU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Собственник участка под ИЖС, ЛПХ и садоводство (дачи)</a:t>
                      </a:r>
                      <a:endParaRPr lang="ru-RU" sz="20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extLst>
                  <a:ext uri="{0D108BD9-81ED-4DB2-BD59-A6C34878D82A}">
                    <a16:rowId xmlns:a16="http://schemas.microsoft.com/office/drawing/2014/main" xmlns="" val="2643602634"/>
                  </a:ext>
                </a:extLst>
              </a:tr>
              <a:tr h="15029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Что можно зарегистрировать?</a:t>
                      </a:r>
                      <a:endParaRPr lang="ru-RU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Жилой дом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Нежилой дом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 err="1">
                          <a:effectLst/>
                          <a:latin typeface="Arial Black" panose="020B0A04020102020204" pitchFamily="34" charset="0"/>
                        </a:rPr>
                        <a:t>Хоз.постройку</a:t>
                      </a: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 (сарай, бытовка, баня, гараж)</a:t>
                      </a:r>
                      <a:endParaRPr lang="ru-RU" sz="20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extLst>
                  <a:ext uri="{0D108BD9-81ED-4DB2-BD59-A6C34878D82A}">
                    <a16:rowId xmlns:a16="http://schemas.microsoft.com/office/drawing/2014/main" xmlns="" val="2625903013"/>
                  </a:ext>
                </a:extLst>
              </a:tr>
              <a:tr h="1121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Где подать документы?</a:t>
                      </a:r>
                      <a:endParaRPr lang="ru-RU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МФЦ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Портал Росреестра </a:t>
                      </a:r>
                      <a:r>
                        <a:rPr lang="en-US" sz="2000" b="1" dirty="0">
                          <a:effectLst/>
                          <a:latin typeface="Arial Black" panose="020B0A04020102020204" pitchFamily="34" charset="0"/>
                        </a:rPr>
                        <a:t>https</a:t>
                      </a: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://</a:t>
                      </a:r>
                      <a:r>
                        <a:rPr lang="ru-RU" sz="2000" b="1" dirty="0" err="1">
                          <a:effectLst/>
                          <a:latin typeface="Arial Black" panose="020B0A04020102020204" pitchFamily="34" charset="0"/>
                        </a:rPr>
                        <a:t>rosreestr.g</a:t>
                      </a:r>
                      <a:r>
                        <a:rPr lang="en-US" sz="2000" b="1" dirty="0" err="1">
                          <a:effectLst/>
                          <a:latin typeface="Arial Black" panose="020B0A04020102020204" pitchFamily="34" charset="0"/>
                        </a:rPr>
                        <a:t>ov</a:t>
                      </a: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.</a:t>
                      </a:r>
                      <a:r>
                        <a:rPr lang="en-US" sz="2000" b="1" dirty="0" err="1">
                          <a:effectLst/>
                          <a:latin typeface="Arial Black" panose="020B0A04020102020204" pitchFamily="34" charset="0"/>
                        </a:rPr>
                        <a:t>ru</a:t>
                      </a:r>
                      <a:endParaRPr lang="ru-RU" sz="20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extLst>
                  <a:ext uri="{0D108BD9-81ED-4DB2-BD59-A6C34878D82A}">
                    <a16:rowId xmlns:a16="http://schemas.microsoft.com/office/drawing/2014/main" xmlns="" val="536251224"/>
                  </a:ext>
                </a:extLst>
              </a:tr>
              <a:tr h="850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Какие документы нужны?</a:t>
                      </a:r>
                      <a:endParaRPr lang="ru-RU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 err="1">
                          <a:effectLst/>
                          <a:latin typeface="Arial Black" panose="020B0A04020102020204" pitchFamily="34" charset="0"/>
                        </a:rPr>
                        <a:t>Тех.план</a:t>
                      </a:r>
                      <a:endParaRPr lang="ru-RU" sz="2000" b="1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 dirty="0">
                          <a:effectLst/>
                          <a:latin typeface="Arial Black" panose="020B0A04020102020204" pitchFamily="34" charset="0"/>
                        </a:rPr>
                        <a:t>Декларация</a:t>
                      </a:r>
                      <a:endParaRPr lang="ru-RU" sz="20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extLst>
                  <a:ext uri="{0D108BD9-81ED-4DB2-BD59-A6C34878D82A}">
                    <a16:rowId xmlns:a16="http://schemas.microsoft.com/office/drawing/2014/main" xmlns="" val="2958727609"/>
                  </a:ext>
                </a:extLst>
              </a:tr>
              <a:tr h="5815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Black" panose="020B0A04020102020204" pitchFamily="34" charset="0"/>
                        </a:rPr>
                        <a:t>С мая 2022 срок регистрации – 3 дня</a:t>
                      </a:r>
                      <a:endParaRPr lang="ru-RU" sz="28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99" marR="3989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494358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84BE3B-3193-4E6D-BAB6-69EF5197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302" y="1192013"/>
            <a:ext cx="664522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608432B-2B21-4B86-92D7-1FCCEDE24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286251"/>
              </p:ext>
            </p:extLst>
          </p:nvPr>
        </p:nvGraphicFramePr>
        <p:xfrm>
          <a:off x="612560" y="408372"/>
          <a:ext cx="9729926" cy="6056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9926">
                  <a:extLst>
                    <a:ext uri="{9D8B030D-6E8A-4147-A177-3AD203B41FA5}">
                      <a16:colId xmlns:a16="http://schemas.microsoft.com/office/drawing/2014/main" xmlns="" val="825804320"/>
                    </a:ext>
                  </a:extLst>
                </a:gridCol>
              </a:tblGrid>
              <a:tr h="496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anose="020B0A04020102020204" pitchFamily="34" charset="0"/>
                        </a:rPr>
                        <a:t>Сервисы выездной регистрации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4" marR="41464" marT="0" marB="0"/>
                </a:tc>
                <a:extLst>
                  <a:ext uri="{0D108BD9-81ED-4DB2-BD59-A6C34878D82A}">
                    <a16:rowId xmlns:a16="http://schemas.microsoft.com/office/drawing/2014/main" xmlns="" val="2637944364"/>
                  </a:ext>
                </a:extLst>
              </a:tr>
              <a:tr h="354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Зарегистрировать своё имущество можно не выходя из дома</a:t>
                      </a:r>
                      <a:endParaRPr lang="ru-RU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4" marR="41464" marT="0" marB="0"/>
                </a:tc>
                <a:extLst>
                  <a:ext uri="{0D108BD9-81ED-4DB2-BD59-A6C34878D82A}">
                    <a16:rowId xmlns:a16="http://schemas.microsoft.com/office/drawing/2014/main" xmlns="" val="472048776"/>
                  </a:ext>
                </a:extLst>
              </a:tr>
              <a:tr h="2504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Как</a:t>
                      </a: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Заказать услугу выезда на дом/ в офис в Росреестре </a:t>
                      </a:r>
                      <a:r>
                        <a:rPr lang="ru-RU" sz="1600" u="sng" kern="1200" dirty="0">
                          <a:effectLst/>
                          <a:latin typeface="Arial Black" panose="020B0A04020102020204" pitchFamily="34" charset="0"/>
                          <a:hlinkClick r:id="rId2"/>
                        </a:rPr>
                        <a:t>https://kadastr.ru/services/vyezdnoe-obsluzhivanie/</a:t>
                      </a:r>
                      <a:endParaRPr lang="ru-RU" sz="1600" u="sng" kern="12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endParaRPr lang="ru-RU" sz="16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Обратиться в мобильный пункт </a:t>
                      </a:r>
                      <a:r>
                        <a:rPr lang="ru-RU" sz="1600" dirty="0" err="1">
                          <a:effectLst/>
                          <a:latin typeface="Arial Black" panose="020B0A04020102020204" pitchFamily="34" charset="0"/>
                        </a:rPr>
                        <a:t>соц.газификации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464185" indent="-180340" fontAlgn="base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  Найти ближайший пункт можно на сайте </a:t>
                      </a:r>
                      <a:r>
                        <a:rPr lang="en-US" sz="1600" u="sng" kern="1200" dirty="0">
                          <a:effectLst/>
                          <a:latin typeface="Arial Black" panose="020B0A04020102020204" pitchFamily="34" charset="0"/>
                          <a:hlinkClick r:id="rId3"/>
                        </a:rPr>
                        <a:t>https</a:t>
                      </a:r>
                      <a:r>
                        <a:rPr lang="ru-RU" sz="1600" u="sng" kern="1200" dirty="0">
                          <a:effectLst/>
                          <a:latin typeface="Arial Black" panose="020B0A04020102020204" pitchFamily="34" charset="0"/>
                          <a:hlinkClick r:id="rId3"/>
                        </a:rPr>
                        <a:t>://</a:t>
                      </a:r>
                      <a:r>
                        <a:rPr lang="en-US" sz="1600" u="sng" kern="1200" dirty="0" err="1">
                          <a:effectLst/>
                          <a:latin typeface="Arial Black" panose="020B0A04020102020204" pitchFamily="34" charset="0"/>
                          <a:hlinkClick r:id="rId3"/>
                        </a:rPr>
                        <a:t>mosoblgaz</a:t>
                      </a:r>
                      <a:r>
                        <a:rPr lang="ru-RU" sz="1600" u="sng" kern="1200" dirty="0">
                          <a:effectLst/>
                          <a:latin typeface="Arial Black" panose="020B0A04020102020204" pitchFamily="34" charset="0"/>
                          <a:hlinkClick r:id="rId3"/>
                        </a:rPr>
                        <a:t>.</a:t>
                      </a:r>
                      <a:r>
                        <a:rPr lang="en-US" sz="1600" u="sng" kern="1200" dirty="0" err="1">
                          <a:effectLst/>
                          <a:latin typeface="Arial Black" panose="020B0A04020102020204" pitchFamily="34" charset="0"/>
                          <a:hlinkClick r:id="rId3"/>
                        </a:rPr>
                        <a:t>ru</a:t>
                      </a:r>
                      <a:r>
                        <a:rPr lang="ru-RU" sz="1600" u="sng" kern="1200" dirty="0">
                          <a:effectLst/>
                          <a:latin typeface="Arial Black" panose="020B0A04020102020204" pitchFamily="34" charset="0"/>
                          <a:hlinkClick r:id="rId3"/>
                        </a:rPr>
                        <a:t>/</a:t>
                      </a:r>
                      <a:r>
                        <a:rPr lang="en-US" sz="1600" u="sng" kern="1200" dirty="0">
                          <a:effectLst/>
                          <a:latin typeface="Arial Black" panose="020B0A04020102020204" pitchFamily="34" charset="0"/>
                          <a:hlinkClick r:id="rId3"/>
                        </a:rPr>
                        <a:t>sg</a:t>
                      </a:r>
                      <a:r>
                        <a:rPr lang="ru-RU" sz="1600" u="sng" kern="1200" dirty="0">
                          <a:effectLst/>
                          <a:latin typeface="Arial Black" panose="020B0A04020102020204" pitchFamily="34" charset="0"/>
                          <a:hlinkClick r:id="rId3"/>
                        </a:rPr>
                        <a:t>/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4" marR="41464" marT="0" marB="0"/>
                </a:tc>
                <a:extLst>
                  <a:ext uri="{0D108BD9-81ED-4DB2-BD59-A6C34878D82A}">
                    <a16:rowId xmlns:a16="http://schemas.microsoft.com/office/drawing/2014/main" xmlns="" val="2430445643"/>
                  </a:ext>
                </a:extLst>
              </a:tr>
              <a:tr h="1315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В чем преимущества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Не надо никуда идти – документы примет специалист в удобном месте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Сопроводят прохождение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Привезут выписку ЕГРН прямо в руки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4" marR="41464" marT="0" marB="0"/>
                </a:tc>
                <a:extLst>
                  <a:ext uri="{0D108BD9-81ED-4DB2-BD59-A6C34878D82A}">
                    <a16:rowId xmlns:a16="http://schemas.microsoft.com/office/drawing/2014/main" xmlns="" val="317229772"/>
                  </a:ext>
                </a:extLst>
              </a:tr>
              <a:tr h="1065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 Black" panose="020B0A04020102020204" pitchFamily="34" charset="0"/>
                        </a:rPr>
                        <a:t>Сколько стоит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600 – 3 000 руб.*, для ветеранов ВОВ и инвалидов бесплатно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В офисах </a:t>
                      </a:r>
                      <a:r>
                        <a:rPr lang="ru-RU" sz="1600" dirty="0" err="1">
                          <a:effectLst/>
                          <a:latin typeface="Arial Black" panose="020B0A04020102020204" pitchFamily="34" charset="0"/>
                        </a:rPr>
                        <a:t>соц.газификации</a:t>
                      </a: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 - бесплатно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4" marR="41464" marT="0" marB="0"/>
                </a:tc>
                <a:extLst>
                  <a:ext uri="{0D108BD9-81ED-4DB2-BD59-A6C34878D82A}">
                    <a16:rowId xmlns:a16="http://schemas.microsoft.com/office/drawing/2014/main" xmlns="" val="3182086600"/>
                  </a:ext>
                </a:extLst>
              </a:tr>
              <a:tr h="319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Black" panose="020B0A04020102020204" pitchFamily="34" charset="0"/>
                        </a:rPr>
                        <a:t>         *В зависимости от удаленности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4" marR="41464" marT="0" marB="0"/>
                </a:tc>
                <a:extLst>
                  <a:ext uri="{0D108BD9-81ED-4DB2-BD59-A6C34878D82A}">
                    <a16:rowId xmlns:a16="http://schemas.microsoft.com/office/drawing/2014/main" xmlns="" val="1532711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ACB2EA-142E-4670-BE3D-C73BE98CC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394" y="1209769"/>
            <a:ext cx="664522" cy="52552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316FC4-AC7E-4C97-A04F-BB15B051B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310" y="1371055"/>
            <a:ext cx="1170533" cy="11705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C36743-2239-46D3-9CBD-CEDB775F3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391" y="2541588"/>
            <a:ext cx="117053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8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B96F8-B5C3-4E40-8725-34032EAB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027" y="1197844"/>
            <a:ext cx="664522" cy="526130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A9D7F9E-834C-42C7-85A6-BA3A8F2C86A4}"/>
              </a:ext>
            </a:extLst>
          </p:cNvPr>
          <p:cNvSpPr txBox="1">
            <a:spLocks/>
          </p:cNvSpPr>
          <p:nvPr/>
        </p:nvSpPr>
        <p:spPr>
          <a:xfrm>
            <a:off x="119336" y="390616"/>
            <a:ext cx="10240905" cy="7368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33" spc="-7" dirty="0"/>
              <a:t> </a:t>
            </a:r>
            <a:r>
              <a:rPr lang="ru-RU" sz="2800" b="1" spc="-7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Что надо знать при строительстве жилого дома </a:t>
            </a:r>
            <a:endParaRPr lang="ru-RU" sz="2800" b="1" dirty="0">
              <a:solidFill>
                <a:srgbClr val="CC0066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93E81DC3-FCB4-42CA-9BE6-1FF1A1F3D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74715"/>
              </p:ext>
            </p:extLst>
          </p:nvPr>
        </p:nvGraphicFramePr>
        <p:xfrm>
          <a:off x="479394" y="1207362"/>
          <a:ext cx="9880846" cy="3950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456">
                  <a:extLst>
                    <a:ext uri="{9D8B030D-6E8A-4147-A177-3AD203B41FA5}">
                      <a16:colId xmlns:a16="http://schemas.microsoft.com/office/drawing/2014/main" xmlns="" val="2069320454"/>
                    </a:ext>
                  </a:extLst>
                </a:gridCol>
                <a:gridCol w="9225390">
                  <a:extLst>
                    <a:ext uri="{9D8B030D-6E8A-4147-A177-3AD203B41FA5}">
                      <a16:colId xmlns:a16="http://schemas.microsoft.com/office/drawing/2014/main" xmlns="" val="2347224583"/>
                    </a:ext>
                  </a:extLst>
                </a:gridCol>
              </a:tblGrid>
              <a:tr h="787017"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дом можно построить на землях ИЖС, ЛПХ, СНТ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712647"/>
                  </a:ext>
                </a:extLst>
              </a:tr>
              <a:tr h="690272"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жилой или садовый -  по желанию владельца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490660"/>
                  </a:ext>
                </a:extLst>
              </a:tr>
              <a:tr h="760172"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 по высоте – до 20 м  и этажности – до 3-х этажей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59822"/>
                  </a:ext>
                </a:extLst>
              </a:tr>
              <a:tr h="716485"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Отступы от границ земельного участка – не менее 3 м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334387"/>
                  </a:ext>
                </a:extLst>
              </a:tr>
              <a:tr h="996618"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 ограничения при размещении дома на участке – пересечение с  зонами ограничения строительства (охраны трубопроводов, водоохранной зоны и т.п) 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8515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EC8CA5-E9FE-456A-AC4E-8BBA099402DF}"/>
              </a:ext>
            </a:extLst>
          </p:cNvPr>
          <p:cNvSpPr txBox="1"/>
          <p:nvPr/>
        </p:nvSpPr>
        <p:spPr>
          <a:xfrm>
            <a:off x="222831" y="5317725"/>
            <a:ext cx="100339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Проверить ограничения можно на РГИС МО </a:t>
            </a:r>
            <a:br>
              <a:rPr lang="ru-RU" sz="2400" b="1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rgis.mosreg.ru</a:t>
            </a:r>
            <a:r>
              <a:rPr lang="ru-RU" sz="2400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в сервисе «</a:t>
            </a:r>
            <a:r>
              <a:rPr lang="ru-RU" sz="2400" b="1" dirty="0" err="1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Градпроработка</a:t>
            </a:r>
            <a:r>
              <a:rPr lang="ru-RU" sz="2400" b="1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4618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70EA437-FDF9-46A4-BCE2-840A0BA4F679}"/>
              </a:ext>
            </a:extLst>
          </p:cNvPr>
          <p:cNvSpPr/>
          <p:nvPr/>
        </p:nvSpPr>
        <p:spPr>
          <a:xfrm>
            <a:off x="541537" y="168676"/>
            <a:ext cx="971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Жители спрашивают - как узнать об ограничениях строительства и основных видах разрешенного использования земельного участка в Подмосковье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8BB80E-CF42-4B6F-818A-7AD0608BF08A}"/>
              </a:ext>
            </a:extLst>
          </p:cNvPr>
          <p:cNvSpPr txBox="1"/>
          <p:nvPr/>
        </p:nvSpPr>
        <p:spPr>
          <a:xfrm>
            <a:off x="1361440" y="1228398"/>
            <a:ext cx="4468384" cy="452431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Зайти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Подмосковья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rgis.mosreg.ru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сервис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Градпроработка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Ввести кадастровый номер земельного участка и посмотреть справочную информацию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официальный документ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градостроительный план земельного участка (ГПЗУ)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Госуслуг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uslugi.mosreg.ru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наличие обременений по выписке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объекте недвижимости 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государственного реестра недвижимости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61BD1D-0728-4336-BABF-18D4CAFE3C67}"/>
              </a:ext>
            </a:extLst>
          </p:cNvPr>
          <p:cNvSpPr txBox="1"/>
          <p:nvPr/>
        </p:nvSpPr>
        <p:spPr>
          <a:xfrm>
            <a:off x="914400" y="6087834"/>
            <a:ext cx="4909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Все услуги предоставляются бесплатно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6E29600-819F-4120-9630-F13FBE5F8DD8}"/>
              </a:ext>
            </a:extLst>
          </p:cNvPr>
          <p:cNvSpPr/>
          <p:nvPr/>
        </p:nvSpPr>
        <p:spPr>
          <a:xfrm>
            <a:off x="830701" y="1360322"/>
            <a:ext cx="449477" cy="44947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4D6AA19-A795-4726-A754-EDC107727587}"/>
              </a:ext>
            </a:extLst>
          </p:cNvPr>
          <p:cNvSpPr/>
          <p:nvPr/>
        </p:nvSpPr>
        <p:spPr>
          <a:xfrm>
            <a:off x="824629" y="2296895"/>
            <a:ext cx="449477" cy="44947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1FFB8902-25C2-4C7D-8D27-DD82C518BF62}"/>
              </a:ext>
            </a:extLst>
          </p:cNvPr>
          <p:cNvSpPr/>
          <p:nvPr/>
        </p:nvSpPr>
        <p:spPr>
          <a:xfrm>
            <a:off x="830701" y="3291688"/>
            <a:ext cx="449477" cy="4616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3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DE7DA6DD-9236-4E4D-8B80-3A7B1D10513F}"/>
              </a:ext>
            </a:extLst>
          </p:cNvPr>
          <p:cNvSpPr/>
          <p:nvPr/>
        </p:nvSpPr>
        <p:spPr>
          <a:xfrm>
            <a:off x="830701" y="4740677"/>
            <a:ext cx="449477" cy="4616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4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7C210D-77F5-4F4E-81BE-5E2BC761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752" y="1194002"/>
            <a:ext cx="4551836" cy="27754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C8ECAE-E305-41C4-9180-0ADD922C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76" y="4163627"/>
            <a:ext cx="4462312" cy="24125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0DAC738-67A0-47F4-AF45-80B271066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112" y="1194002"/>
            <a:ext cx="664522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7585B1-3F8E-4220-8A3C-32416C84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149" y="1221427"/>
            <a:ext cx="664522" cy="5267401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17EDFC2-6DCE-4A9A-9293-7BA2D6094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479417"/>
              </p:ext>
            </p:extLst>
          </p:nvPr>
        </p:nvGraphicFramePr>
        <p:xfrm>
          <a:off x="372862" y="1221426"/>
          <a:ext cx="9960746" cy="5267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744">
                  <a:extLst>
                    <a:ext uri="{9D8B030D-6E8A-4147-A177-3AD203B41FA5}">
                      <a16:colId xmlns:a16="http://schemas.microsoft.com/office/drawing/2014/main" xmlns="" val="2069320454"/>
                    </a:ext>
                  </a:extLst>
                </a:gridCol>
                <a:gridCol w="6294840">
                  <a:extLst>
                    <a:ext uri="{9D8B030D-6E8A-4147-A177-3AD203B41FA5}">
                      <a16:colId xmlns:a16="http://schemas.microsoft.com/office/drawing/2014/main" xmlns="" val="2347224583"/>
                    </a:ext>
                  </a:extLst>
                </a:gridCol>
                <a:gridCol w="3327162">
                  <a:extLst>
                    <a:ext uri="{9D8B030D-6E8A-4147-A177-3AD203B41FA5}">
                      <a16:colId xmlns:a16="http://schemas.microsoft.com/office/drawing/2014/main" xmlns="" val="218125853"/>
                    </a:ext>
                  </a:extLst>
                </a:gridCol>
              </a:tblGrid>
              <a:tr h="556122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Рекомендации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9669392"/>
                  </a:ext>
                </a:extLst>
              </a:tr>
              <a:tr h="843186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Проверить права продавца </a:t>
                      </a:r>
                    </a:p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(права, ипотека, залог, арест)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выписка из </a:t>
                      </a:r>
                      <a:r>
                        <a:rPr lang="ru-RU" sz="1600" b="0" i="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Росреестра</a:t>
                      </a:r>
                      <a:endParaRPr lang="ru-RU" sz="1600" b="0" i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712647"/>
                  </a:ext>
                </a:extLst>
              </a:tr>
              <a:tr h="1136807"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Проверить на соответствие градостроительным требованиям </a:t>
                      </a:r>
                    </a:p>
                    <a:p>
                      <a:pPr marL="72000" algn="just"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(отступы от границ, зоны ограничения и т.п.) 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обратиться </a:t>
                      </a:r>
                      <a:b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 кадастровому инженеру  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490660"/>
                  </a:ext>
                </a:extLst>
              </a:tr>
              <a:tr h="957385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Проверить, что забор и другие постройки находятся 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границах земельного участка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784" marR="367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1259822"/>
                  </a:ext>
                </a:extLst>
              </a:tr>
              <a:tr h="864455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Проверить ограничения строительства 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заказать ГПЗУ с портала </a:t>
                      </a:r>
                      <a:r>
                        <a:rPr lang="ru-RU" sz="1600" b="0" i="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он-</a:t>
                      </a:r>
                      <a:r>
                        <a:rPr lang="ru-RU" sz="1600" b="0" i="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лайн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 РПГУ МО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334387"/>
                  </a:ext>
                </a:extLst>
              </a:tr>
              <a:tr h="90944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</a:p>
                  </a:txBody>
                  <a:tcPr marL="49045" marR="490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Узнать об условиях подключения коммуникаций, платы за содержание общего имущества 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управляющая компания коттеджного поселка</a:t>
                      </a:r>
                    </a:p>
                  </a:txBody>
                  <a:tcPr marL="49045" marR="49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9427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851597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E6305BC-373D-4893-8FF0-4CAAEACE196F}"/>
              </a:ext>
            </a:extLst>
          </p:cNvPr>
          <p:cNvSpPr txBox="1">
            <a:spLocks/>
          </p:cNvSpPr>
          <p:nvPr/>
        </p:nvSpPr>
        <p:spPr>
          <a:xfrm>
            <a:off x="47329" y="257452"/>
            <a:ext cx="10286279" cy="6125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33" b="1" spc="-7" dirty="0"/>
              <a:t> </a:t>
            </a:r>
            <a:r>
              <a:rPr lang="ru-RU" sz="2000" b="1" spc="-7" dirty="0">
                <a:solidFill>
                  <a:srgbClr val="CC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Что надо знать при покупке земельного участка, жилого дома</a:t>
            </a:r>
            <a:endParaRPr lang="ru-RU" sz="2000" b="1" dirty="0">
              <a:solidFill>
                <a:srgbClr val="CC0066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8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CBCEFF-2997-47DB-9529-F53E6020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1" y="1221427"/>
            <a:ext cx="9836043" cy="46112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F3E7FA9-C4D5-4CF2-B481-FE1E63CFF77D}"/>
              </a:ext>
            </a:extLst>
          </p:cNvPr>
          <p:cNvSpPr/>
          <p:nvPr/>
        </p:nvSpPr>
        <p:spPr>
          <a:xfrm>
            <a:off x="550831" y="435006"/>
            <a:ext cx="97738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C0066"/>
                </a:solidFill>
                <a:latin typeface="Arial Black" panose="020B0A04020102020204" pitchFamily="34" charset="0"/>
              </a:rPr>
              <a:t>НЕ ЗАТЯГИВАЙТЕ С РЕГИСТРАЦИЕЙ!</a:t>
            </a:r>
          </a:p>
          <a:p>
            <a:r>
              <a:rPr lang="ru-RU" sz="1600" dirty="0">
                <a:solidFill>
                  <a:srgbClr val="CC0066"/>
                </a:solidFill>
                <a:latin typeface="Arial Black" panose="020B0A04020102020204" pitchFamily="34" charset="0"/>
              </a:rPr>
              <a:t>                                 </a:t>
            </a:r>
            <a:r>
              <a:rPr lang="ru-RU" dirty="0">
                <a:solidFill>
                  <a:srgbClr val="CC0066"/>
                </a:solidFill>
                <a:latin typeface="Arial Black" panose="020B0A04020102020204" pitchFamily="34" charset="0"/>
              </a:rPr>
              <a:t>Оформите недвижимость, -сделайте ее своим активом!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DC2BF5E-6347-4031-8E50-F41D6DF2CE6C}"/>
              </a:ext>
            </a:extLst>
          </p:cNvPr>
          <p:cNvSpPr/>
          <p:nvPr/>
        </p:nvSpPr>
        <p:spPr>
          <a:xfrm>
            <a:off x="621437" y="5894773"/>
            <a:ext cx="97032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>
              <a:solidFill>
                <a:srgbClr val="CC0066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rgbClr val="CC0066"/>
                </a:solidFill>
                <a:latin typeface="Arial Black" panose="020B0A04020102020204" pitchFamily="34" charset="0"/>
              </a:rPr>
              <a:t>Бесплатные консультации по вопросам оформления недвижимости </a:t>
            </a:r>
          </a:p>
          <a:p>
            <a:pPr algn="ctr"/>
            <a:r>
              <a:rPr lang="ru-RU" dirty="0">
                <a:solidFill>
                  <a:srgbClr val="CC0066"/>
                </a:solidFill>
                <a:latin typeface="Arial Black" panose="020B0A04020102020204" pitchFamily="34" charset="0"/>
              </a:rPr>
              <a:t>+7 (498) 568 88 88, +7 (498) 568-99-95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269CF8-8D58-413D-9275-6D63CFE2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149" y="1221427"/>
            <a:ext cx="664522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4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170</TotalTime>
  <Words>593</Words>
  <Application>Microsoft Office PowerPoint</Application>
  <PresentationFormat>Широкоэкранный</PresentationFormat>
  <Paragraphs>130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Century Gothic</vt:lpstr>
      <vt:lpstr>Symbol</vt:lpstr>
      <vt:lpstr>Times New Roman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Черикова Мария Сергеевна</cp:lastModifiedBy>
  <cp:revision>22</cp:revision>
  <dcterms:created xsi:type="dcterms:W3CDTF">2022-04-26T22:25:18Z</dcterms:created>
  <dcterms:modified xsi:type="dcterms:W3CDTF">2022-05-12T06:06:03Z</dcterms:modified>
</cp:coreProperties>
</file>