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244" r:id="rId2"/>
    <p:sldId id="2257" r:id="rId3"/>
    <p:sldId id="2255" r:id="rId4"/>
    <p:sldId id="2252" r:id="rId5"/>
    <p:sldId id="596" r:id="rId6"/>
    <p:sldId id="1047" r:id="rId7"/>
  </p:sldIdLst>
  <p:sldSz cx="12192000" cy="6858000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броскин Сергей Сергеевич" initials="АСС" lastIdx="2" clrIdx="0"/>
  <p:cmAuthor id="2" name="Yury Gridnev" initials="YG" lastIdx="2" clrIdx="1"/>
  <p:cmAuthor id="3" name="user" initials="u" lastIdx="17" clrIdx="2"/>
  <p:cmAuthor id="4" name="Марковская Марина Владимировна" initials="ММВ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CCCC"/>
    <a:srgbClr val="5B5C59"/>
    <a:srgbClr val="E1ED0E"/>
    <a:srgbClr val="DEECF8"/>
    <a:srgbClr val="EEB3E6"/>
    <a:srgbClr val="DFEDF9"/>
    <a:srgbClr val="DFEEF9"/>
    <a:srgbClr val="002060"/>
    <a:srgbClr val="F5F3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36" autoAdjust="0"/>
    <p:restoredTop sz="95905" autoAdjust="0"/>
  </p:normalViewPr>
  <p:slideViewPr>
    <p:cSldViewPr snapToObjects="1">
      <p:cViewPr varScale="1">
        <p:scale>
          <a:sx n="114" d="100"/>
          <a:sy n="114" d="100"/>
        </p:scale>
        <p:origin x="714" y="12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200" d="100"/>
        <a:sy n="200" d="100"/>
      </p:scale>
      <p:origin x="0" y="-197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D6CEA-5CEF-4A2A-85A7-6E8AC479BFEB}" type="datetimeFigureOut">
              <a:rPr lang="ru-RU" smtClean="0"/>
              <a:t>20.06.2022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82BBB2-EA0B-42C4-9A15-063E41782A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3027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95D685B-96C2-4046-B8A7-C1967CEB3DC7}" type="datetimeFigureOut">
              <a:rPr lang="ru-RU"/>
              <a:pPr>
                <a:defRPr/>
              </a:pPr>
              <a:t>20.06.2022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CBEDDC9-0C45-4567-8B2E-49DCDE427B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9225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862A5-7C97-5D4A-AC17-645DAE67B6FA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7313" y="742950"/>
            <a:ext cx="6623050" cy="37258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9A1930-B468-4CC7-92FB-2F1BBC173860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7250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862A5-7C97-5D4A-AC17-645DAE67B6FA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067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C0EDC-C9F5-442B-9DF7-08FB5E2ACF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9688-4B20-4919-8761-766E047A2D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DDF66-C341-43ED-9B15-60A4EBC8E9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8EE67-D15B-4468-A2F5-404C19B0DF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84F5D-9301-4CC9-A2C2-3C44D1794F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AFF8C-2EB8-4B0B-AB29-06FED403C9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08C96-4745-46EB-B94C-53B2CE289B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D7AD4-B50F-4F8B-BD70-E5D855296F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8BC26-92F8-4DC2-AAF6-724A47B7A0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6D937-55CF-4074-95D1-5CFE11BBE5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48528-DE2A-43B5-AEBC-E6F8FCAE7D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F94A5C-EFFF-4857-96E6-2B476277B5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osoblgaz.ru/sg/" TargetMode="External"/><Relationship Id="rId2" Type="http://schemas.openxmlformats.org/officeDocument/2006/relationships/hyperlink" Target="https://kadastr.ru/services/vyezdnoe-obsluzhivani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582661"/>
              </p:ext>
            </p:extLst>
          </p:nvPr>
        </p:nvGraphicFramePr>
        <p:xfrm>
          <a:off x="504938" y="612240"/>
          <a:ext cx="11352270" cy="5378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5578">
                  <a:extLst>
                    <a:ext uri="{9D8B030D-6E8A-4147-A177-3AD203B41FA5}">
                      <a16:colId xmlns:a16="http://schemas.microsoft.com/office/drawing/2014/main" val="3127165902"/>
                    </a:ext>
                  </a:extLst>
                </a:gridCol>
                <a:gridCol w="10706692">
                  <a:extLst>
                    <a:ext uri="{9D8B030D-6E8A-4147-A177-3AD203B41FA5}">
                      <a16:colId xmlns:a16="http://schemas.microsoft.com/office/drawing/2014/main" val="2808016835"/>
                    </a:ext>
                  </a:extLst>
                </a:gridCol>
              </a:tblGrid>
              <a:tr h="1178943"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21921" marR="121921" marT="60960" marB="6096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 2031 продлен упрощенный порядок регистрации </a:t>
                      </a:r>
                    </a:p>
                    <a:p>
                      <a:pPr marL="7200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(дачная амнистия</a:t>
                      </a: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0377217"/>
                  </a:ext>
                </a:extLst>
              </a:tr>
              <a:tr h="1178943"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21921" marR="121921" marT="60960" marB="6096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Сняты ограничения в регистрации по дачной амнистии </a:t>
                      </a:r>
                      <a:b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приаэродромных</a:t>
                      </a: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водоохранных зонах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6568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121921" marR="121921" marT="60960" marB="6096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Разрешен выкуп земли во 2-ом поясе водоохраной зоны</a:t>
                      </a:r>
                      <a:endParaRPr lang="ru-RU" sz="28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369724"/>
                  </a:ext>
                </a:extLst>
              </a:tr>
              <a:tr h="1178943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121921" marR="121921" marT="60960" marB="6096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Арендованные участки под огород и ЛПХ можно выкупить </a:t>
                      </a:r>
                      <a:br>
                        <a:rPr lang="ru-RU" sz="28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800" b="1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только в 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6428207"/>
                  </a:ext>
                </a:extLst>
              </a:tr>
              <a:tr h="803867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121921" marR="121921" marT="60960" marB="6096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Помощь в регистрации «под ключ» - сервис </a:t>
                      </a:r>
                      <a:r>
                        <a:rPr lang="ru-RU" sz="28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МособлБТИ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200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телефон «горячей линии» +7(498)-568-88-88 или </a:t>
                      </a:r>
                      <a:r>
                        <a:rPr lang="en-US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mobti.ru</a:t>
                      </a:r>
                      <a:r>
                        <a:rPr lang="ru-RU" sz="2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80862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19865" y="250603"/>
            <a:ext cx="11352270" cy="361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1800"/>
              </a:lnSpc>
              <a:spcAft>
                <a:spcPts val="0"/>
              </a:spcAft>
            </a:pPr>
            <a:r>
              <a:rPr lang="ru-RU" sz="3200" b="1" spc="-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Новый дачный сезон  - какие сняты барьеры  </a:t>
            </a:r>
            <a:endParaRPr lang="ru-RU" sz="32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342E1471-43CC-444E-A0D0-73BF1A565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370275"/>
            <a:ext cx="2743200" cy="365125"/>
          </a:xfrm>
        </p:spPr>
        <p:txBody>
          <a:bodyPr/>
          <a:lstStyle/>
          <a:p>
            <a:pPr>
              <a:defRPr/>
            </a:pPr>
            <a:fld id="{7EF8EE67-D15B-4468-A2F5-404C19B0DF03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8026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47328" y="250235"/>
            <a:ext cx="12192000" cy="342979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Как воспользоваться упрощенным порядком регистрации</a:t>
            </a:r>
            <a:endParaRPr lang="ru-RU" sz="3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467602DA-FE22-44E8-88B8-D10F910DE70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07368" y="908721"/>
          <a:ext cx="11449272" cy="4608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456">
                  <a:extLst>
                    <a:ext uri="{9D8B030D-6E8A-4147-A177-3AD203B41FA5}">
                      <a16:colId xmlns:a16="http://schemas.microsoft.com/office/drawing/2014/main" val="3817648699"/>
                    </a:ext>
                  </a:extLst>
                </a:gridCol>
                <a:gridCol w="34978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9980">
                  <a:extLst>
                    <a:ext uri="{9D8B030D-6E8A-4147-A177-3AD203B41FA5}">
                      <a16:colId xmlns:a16="http://schemas.microsoft.com/office/drawing/2014/main" val="4074218415"/>
                    </a:ext>
                  </a:extLst>
                </a:gridCol>
              </a:tblGrid>
              <a:tr h="948166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2400" b="1" i="0" u="none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5314" marR="65314" marT="32657" marB="3265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Кто может обратиться?</a:t>
                      </a:r>
                    </a:p>
                  </a:txBody>
                  <a:tcPr marL="65314" marR="65314" marT="32657" marB="3265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Собственник участка под ИЖС, ЛПХ и садоводство (дачи)</a:t>
                      </a:r>
                    </a:p>
                  </a:txBody>
                  <a:tcPr marL="65314" marR="65314" marT="32657" marB="326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10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5314" marR="65314" marT="32657" marB="3265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Что можно зарегистрировать?</a:t>
                      </a:r>
                    </a:p>
                  </a:txBody>
                  <a:tcPr marL="65314" marR="65314" marT="32657" marB="3265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2400" b="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Жилой дом</a:t>
                      </a: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2400" b="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Нежилой дом</a:t>
                      </a: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ü"/>
                      </a:pPr>
                      <a:r>
                        <a:rPr lang="ru-RU" sz="2400" b="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Хоз.постройку</a:t>
                      </a:r>
                      <a:r>
                        <a:rPr lang="ru-RU" sz="2400" b="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(сарай, бытовка, баня, гараж)</a:t>
                      </a:r>
                    </a:p>
                  </a:txBody>
                  <a:tcPr marL="65314" marR="65314" marT="32657" marB="326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1895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2400" b="1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5314" marR="65314" marT="32657" marB="3265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2400" b="0" i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Где подать документы?</a:t>
                      </a:r>
                    </a:p>
                  </a:txBody>
                  <a:tcPr marL="65314" marR="65314" marT="32657" marB="3265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400" b="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МФЦ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400" b="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Портал Росреестра </a:t>
                      </a:r>
                      <a:r>
                        <a:rPr lang="en-US" sz="2400" b="0" i="0" u="sng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https://rosreestr.gov.ru/</a:t>
                      </a:r>
                      <a:endParaRPr lang="ru-RU" sz="2400" b="0" i="0" u="sng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314" marR="65314" marT="32657" marB="326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4081433"/>
                  </a:ext>
                </a:extLst>
              </a:tr>
              <a:tr h="1127361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2400" b="1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5314" marR="65314" marT="32657" marB="32657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Какие документы нужны?</a:t>
                      </a:r>
                    </a:p>
                  </a:txBody>
                  <a:tcPr marL="65314" marR="65314" marT="32657" marB="3265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400" b="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Тех.план</a:t>
                      </a:r>
                      <a:endParaRPr lang="ru-RU" sz="2400" b="0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2400" b="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Декларация</a:t>
                      </a:r>
                    </a:p>
                  </a:txBody>
                  <a:tcPr marL="65314" marR="65314" marT="32657" marB="326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4129050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1946BE-9C19-445F-977B-FF565460F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7401"/>
            <a:ext cx="2743200" cy="365125"/>
          </a:xfrm>
        </p:spPr>
        <p:txBody>
          <a:bodyPr/>
          <a:lstStyle/>
          <a:p>
            <a:pPr>
              <a:defRPr/>
            </a:pPr>
            <a:fld id="{7EF8EE67-D15B-4468-A2F5-404C19B0DF03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3AC057B-2A37-4FB7-AB0B-B153A513C48A}"/>
              </a:ext>
            </a:extLst>
          </p:cNvPr>
          <p:cNvSpPr/>
          <p:nvPr/>
        </p:nvSpPr>
        <p:spPr>
          <a:xfrm>
            <a:off x="407368" y="5769232"/>
            <a:ext cx="113522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ru-RU" sz="3200" b="1" spc="-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мая 2022 срок регистрации – 3 дня </a:t>
            </a:r>
            <a:br>
              <a:rPr lang="ru-RU" sz="3200" b="1" spc="-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884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1232" y="77814"/>
            <a:ext cx="12192000" cy="342979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Сервисы выездной регистрации</a:t>
            </a:r>
            <a:endParaRPr lang="ru-RU" sz="3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1946BE-9C19-445F-977B-FF565460F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7401"/>
            <a:ext cx="2743200" cy="365125"/>
          </a:xfrm>
        </p:spPr>
        <p:txBody>
          <a:bodyPr/>
          <a:lstStyle/>
          <a:p>
            <a:pPr>
              <a:defRPr/>
            </a:pPr>
            <a:fld id="{7EF8EE67-D15B-4468-A2F5-404C19B0DF03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7D5D293F-1F0C-4B76-B6CF-11E4497BD13F}"/>
              </a:ext>
            </a:extLst>
          </p:cNvPr>
          <p:cNvSpPr/>
          <p:nvPr/>
        </p:nvSpPr>
        <p:spPr>
          <a:xfrm>
            <a:off x="11232" y="405017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Зарегистрировать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свое имущество можно не выходя из дома</a:t>
            </a:r>
            <a:endParaRPr lang="ru-RU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DFC046-9500-4FBA-B06D-50261F9C32E0}"/>
              </a:ext>
            </a:extLst>
          </p:cNvPr>
          <p:cNvSpPr txBox="1"/>
          <p:nvPr/>
        </p:nvSpPr>
        <p:spPr>
          <a:xfrm>
            <a:off x="687722" y="1255433"/>
            <a:ext cx="10992544" cy="16466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Заказать услугу выезда на дом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офис в Росреестре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https://kadastr.ru/services/vyezdnoe-obsluzhivanie/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Обратиться в мобильный пункт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соц.газификации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 ближайший пункт можно на сайте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https://mosoblgaz.ru/sg/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D900BBFE-6E92-44D5-A298-CDF5235B35BA}"/>
              </a:ext>
            </a:extLst>
          </p:cNvPr>
          <p:cNvSpPr/>
          <p:nvPr/>
        </p:nvSpPr>
        <p:spPr>
          <a:xfrm>
            <a:off x="572890" y="2974542"/>
            <a:ext cx="33871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В чем преимущества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2F05979-3469-4357-861A-2F9FE4BC89A0}"/>
              </a:ext>
            </a:extLst>
          </p:cNvPr>
          <p:cNvSpPr txBox="1"/>
          <p:nvPr/>
        </p:nvSpPr>
        <p:spPr>
          <a:xfrm>
            <a:off x="687152" y="3420650"/>
            <a:ext cx="11280576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надо никуда идти - документы примет специалист в удобном месте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Сопроводят прохождение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Привезут выписку из ЕГРН прямо в руки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65EB4E5-B8BD-4526-9495-2B9FE0048213}"/>
              </a:ext>
            </a:extLst>
          </p:cNvPr>
          <p:cNvSpPr/>
          <p:nvPr/>
        </p:nvSpPr>
        <p:spPr>
          <a:xfrm>
            <a:off x="354336" y="4789255"/>
            <a:ext cx="30243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Сколько стоит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7DAC5F-64A3-4D72-9922-CDC5A54AE6BF}"/>
              </a:ext>
            </a:extLst>
          </p:cNvPr>
          <p:cNvSpPr txBox="1"/>
          <p:nvPr/>
        </p:nvSpPr>
        <p:spPr>
          <a:xfrm>
            <a:off x="687722" y="5190144"/>
            <a:ext cx="11280576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600 – 3 000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*, для ветеранов ВОВ и инвалидов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бесплатно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офисах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соц.газификации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бесплатно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6F70AD58-8473-4065-BFBD-7B4A95D58391}"/>
              </a:ext>
            </a:extLst>
          </p:cNvPr>
          <p:cNvSpPr/>
          <p:nvPr/>
        </p:nvSpPr>
        <p:spPr>
          <a:xfrm>
            <a:off x="623392" y="6381328"/>
            <a:ext cx="37444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* В зависимости от удаленности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FAC33293-B749-4EEA-8E75-A66AF02AD5B4}"/>
              </a:ext>
            </a:extLst>
          </p:cNvPr>
          <p:cNvSpPr/>
          <p:nvPr/>
        </p:nvSpPr>
        <p:spPr>
          <a:xfrm>
            <a:off x="551384" y="887197"/>
            <a:ext cx="13453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Как</a:t>
            </a:r>
          </a:p>
        </p:txBody>
      </p:sp>
    </p:spTree>
    <p:extLst>
      <p:ext uri="{BB962C8B-B14F-4D97-AF65-F5344CB8AC3E}">
        <p14:creationId xmlns:p14="http://schemas.microsoft.com/office/powerpoint/2010/main" val="1357805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D4FA95-7EE7-4C3F-B387-4AD15C03F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188640"/>
            <a:ext cx="11522208" cy="461665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3333" spc="-7" dirty="0"/>
              <a:t> </a:t>
            </a:r>
            <a:r>
              <a:rPr lang="ru-RU" sz="3200" b="1" spc="-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надо знать при строительстве жилого дома 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437C22B-8C96-4D5A-BCF4-30D8E3C53C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613706"/>
              </p:ext>
            </p:extLst>
          </p:nvPr>
        </p:nvGraphicFramePr>
        <p:xfrm>
          <a:off x="326327" y="764704"/>
          <a:ext cx="11537209" cy="49685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5332">
                  <a:extLst>
                    <a:ext uri="{9D8B030D-6E8A-4147-A177-3AD203B41FA5}">
                      <a16:colId xmlns:a16="http://schemas.microsoft.com/office/drawing/2014/main" val="2069320454"/>
                    </a:ext>
                  </a:extLst>
                </a:gridCol>
                <a:gridCol w="10771877">
                  <a:extLst>
                    <a:ext uri="{9D8B030D-6E8A-4147-A177-3AD203B41FA5}">
                      <a16:colId xmlns:a16="http://schemas.microsoft.com/office/drawing/2014/main" val="2347224583"/>
                    </a:ext>
                  </a:extLst>
                </a:gridCol>
              </a:tblGrid>
              <a:tr h="1006677">
                <a:tc>
                  <a:txBody>
                    <a:bodyPr/>
                    <a:lstStyle/>
                    <a:p>
                      <a:pPr marL="72000" algn="ctr">
                        <a:spcAft>
                          <a:spcPts val="0"/>
                        </a:spcAft>
                      </a:pPr>
                      <a:r>
                        <a:rPr lang="ru-RU" sz="2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Жилой дом можно построить на землях ИЖС, ЛПХ, СНТ</a:t>
                      </a: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712647"/>
                  </a:ext>
                </a:extLst>
              </a:tr>
              <a:tr h="979899">
                <a:tc>
                  <a:txBody>
                    <a:bodyPr/>
                    <a:lstStyle/>
                    <a:p>
                      <a:pPr marL="72000" algn="ctr">
                        <a:spcAft>
                          <a:spcPts val="0"/>
                        </a:spcAft>
                      </a:pPr>
                      <a:r>
                        <a:rPr lang="ru-RU" sz="2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жилой или садовый -  по желанию владельца</a:t>
                      </a: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0490660"/>
                  </a:ext>
                </a:extLst>
              </a:tr>
              <a:tr h="1019122">
                <a:tc>
                  <a:txBody>
                    <a:bodyPr/>
                    <a:lstStyle/>
                    <a:p>
                      <a:pPr marL="72000" algn="ctr">
                        <a:spcAft>
                          <a:spcPts val="0"/>
                        </a:spcAft>
                      </a:pPr>
                      <a:r>
                        <a:rPr lang="ru-RU" sz="2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Ограничения по высоте – до 20 м  и этажности – до 3-х этажей</a:t>
                      </a: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1259822"/>
                  </a:ext>
                </a:extLst>
              </a:tr>
              <a:tr h="950261">
                <a:tc>
                  <a:txBody>
                    <a:bodyPr/>
                    <a:lstStyle/>
                    <a:p>
                      <a:pPr marL="72000" algn="ctr">
                        <a:spcAft>
                          <a:spcPts val="0"/>
                        </a:spcAft>
                      </a:pPr>
                      <a:r>
                        <a:rPr lang="ru-RU" sz="2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Отступы от границ земельного участка – не менее 3 м</a:t>
                      </a: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8334387"/>
                  </a:ext>
                </a:extLst>
              </a:tr>
              <a:tr h="1012592">
                <a:tc>
                  <a:txBody>
                    <a:bodyPr/>
                    <a:lstStyle/>
                    <a:p>
                      <a:pPr marL="72000" algn="ctr">
                        <a:spcAft>
                          <a:spcPts val="0"/>
                        </a:spcAft>
                      </a:pPr>
                      <a:r>
                        <a:rPr lang="ru-RU" sz="2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 ограничения при размещении дома на участке – пересечение с  зонами ограничения строительства (охраны трубопроводов, водоохранной зоны и т.п) </a:t>
                      </a: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585159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FF25253-CE63-804C-93E8-490C43C527E6}"/>
              </a:ext>
            </a:extLst>
          </p:cNvPr>
          <p:cNvSpPr txBox="1"/>
          <p:nvPr/>
        </p:nvSpPr>
        <p:spPr>
          <a:xfrm>
            <a:off x="1487488" y="5819188"/>
            <a:ext cx="892899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Проверить ограничения можно на РГИС МО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rgis.mosreg.ru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сервисе 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Градпроработка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7B2743DD-F5E1-4A26-A7AD-0928362D5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0336" y="6285060"/>
            <a:ext cx="2743200" cy="365125"/>
          </a:xfrm>
        </p:spPr>
        <p:txBody>
          <a:bodyPr/>
          <a:lstStyle/>
          <a:p>
            <a:pPr>
              <a:defRPr/>
            </a:pPr>
            <a:fld id="{7EF8EE67-D15B-4468-A2F5-404C19B0DF03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4503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7328" y="182339"/>
            <a:ext cx="12241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Жители спрашивают - как узнать об ограничениях строительства и основных видах разрешенного использования земельного участка в Подмосковье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6216" y="997552"/>
            <a:ext cx="4182484" cy="273630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361440" y="1228397"/>
            <a:ext cx="60334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Зайти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Геопортал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Подмосковья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rgis.mosreg.ru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сервис «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Градпроработка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Ввести кадастровый номер земельного участка и посмотреть справочную информацию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официальный документ -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градостроительный план земельного участка (ГПЗУ)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портале Госуслуг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uslugi.mosreg.ru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Проверить наличие обременений по выписке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объекте недвижимости из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государственного реестра недвижимости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830701" y="1360322"/>
            <a:ext cx="449477" cy="449477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B0F0"/>
                </a:solidFill>
              </a:rPr>
              <a:t>1</a:t>
            </a:r>
            <a:endParaRPr lang="ru-RU" sz="1600" b="1" dirty="0">
              <a:solidFill>
                <a:srgbClr val="00B0F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24629" y="2296895"/>
            <a:ext cx="449477" cy="449477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B0F0"/>
                </a:solidFill>
              </a:rPr>
              <a:t>2</a:t>
            </a:r>
            <a:endParaRPr lang="ru-RU" sz="1600" b="1" dirty="0">
              <a:solidFill>
                <a:srgbClr val="00B0F0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830701" y="3465092"/>
            <a:ext cx="449477" cy="449477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B0F0"/>
                </a:solidFill>
              </a:rPr>
              <a:t>3</a:t>
            </a:r>
            <a:endParaRPr lang="ru-RU" sz="1600" b="1" dirty="0">
              <a:solidFill>
                <a:srgbClr val="00B0F0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830701" y="4851481"/>
            <a:ext cx="449477" cy="449477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B0F0"/>
                </a:solidFill>
              </a:rPr>
              <a:t>4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041154D-C598-40E8-B2D9-17090C9E29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3190" y="3909589"/>
            <a:ext cx="4182484" cy="292494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248B678-9C0A-4BAB-9DF5-E56CF605683A}"/>
              </a:ext>
            </a:extLst>
          </p:cNvPr>
          <p:cNvSpPr txBox="1"/>
          <p:nvPr/>
        </p:nvSpPr>
        <p:spPr>
          <a:xfrm>
            <a:off x="911424" y="6087834"/>
            <a:ext cx="61454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услуги предоставляются бесплатно</a:t>
            </a:r>
          </a:p>
        </p:txBody>
      </p:sp>
    </p:spTree>
    <p:extLst>
      <p:ext uri="{BB962C8B-B14F-4D97-AF65-F5344CB8AC3E}">
        <p14:creationId xmlns:p14="http://schemas.microsoft.com/office/powerpoint/2010/main" val="3335495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D4FA95-7EE7-4C3F-B387-4AD15C03F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29" y="116632"/>
            <a:ext cx="11725422" cy="461665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3333" b="1" spc="-7" dirty="0"/>
              <a:t> </a:t>
            </a:r>
            <a:r>
              <a:rPr lang="ru-RU" sz="3200" b="1" spc="-7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надо знать при покупке земельного участка, жилого дома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437C22B-8C96-4D5A-BCF4-30D8E3C53C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186449"/>
              </p:ext>
            </p:extLst>
          </p:nvPr>
        </p:nvGraphicFramePr>
        <p:xfrm>
          <a:off x="294795" y="578297"/>
          <a:ext cx="11510326" cy="58750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442">
                  <a:extLst>
                    <a:ext uri="{9D8B030D-6E8A-4147-A177-3AD203B41FA5}">
                      <a16:colId xmlns:a16="http://schemas.microsoft.com/office/drawing/2014/main" val="2069320454"/>
                    </a:ext>
                  </a:extLst>
                </a:gridCol>
                <a:gridCol w="7667977">
                  <a:extLst>
                    <a:ext uri="{9D8B030D-6E8A-4147-A177-3AD203B41FA5}">
                      <a16:colId xmlns:a16="http://schemas.microsoft.com/office/drawing/2014/main" val="2347224583"/>
                    </a:ext>
                  </a:extLst>
                </a:gridCol>
                <a:gridCol w="3450907">
                  <a:extLst>
                    <a:ext uri="{9D8B030D-6E8A-4147-A177-3AD203B41FA5}">
                      <a16:colId xmlns:a16="http://schemas.microsoft.com/office/drawing/2014/main" val="218125853"/>
                    </a:ext>
                  </a:extLst>
                </a:gridCol>
              </a:tblGrid>
              <a:tr h="666876">
                <a:tc>
                  <a:txBody>
                    <a:bodyPr/>
                    <a:lstStyle/>
                    <a:p>
                      <a:pPr marL="72000" algn="just">
                        <a:spcAft>
                          <a:spcPts val="0"/>
                        </a:spcAft>
                      </a:pPr>
                      <a:endParaRPr lang="ru-RU" sz="2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spcAft>
                          <a:spcPts val="0"/>
                        </a:spcAft>
                      </a:pPr>
                      <a:r>
                        <a:rPr lang="ru-RU" sz="2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Рекомендации</a:t>
                      </a: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>
                        <a:spcAft>
                          <a:spcPts val="0"/>
                        </a:spcAft>
                      </a:pPr>
                      <a:r>
                        <a:rPr lang="ru-RU" sz="2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 </a:t>
                      </a: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669392"/>
                  </a:ext>
                </a:extLst>
              </a:tr>
              <a:tr h="1011110">
                <a:tc>
                  <a:txBody>
                    <a:bodyPr/>
                    <a:lstStyle/>
                    <a:p>
                      <a:pPr marL="72000" algn="just">
                        <a:spcAft>
                          <a:spcPts val="0"/>
                        </a:spcAft>
                      </a:pPr>
                      <a:r>
                        <a:rPr lang="ru-RU" sz="2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spcAft>
                          <a:spcPts val="0"/>
                        </a:spcAft>
                      </a:pPr>
                      <a:r>
                        <a:rPr lang="ru-RU" sz="21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Проверить права </a:t>
                      </a:r>
                      <a:r>
                        <a:rPr lang="ru-RU" sz="2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продавца </a:t>
                      </a:r>
                    </a:p>
                    <a:p>
                      <a:pPr marL="72000" algn="just">
                        <a:spcAft>
                          <a:spcPts val="0"/>
                        </a:spcAft>
                      </a:pPr>
                      <a:r>
                        <a:rPr lang="ru-RU" sz="21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(права, ипотека, залог, арест)</a:t>
                      </a:r>
                    </a:p>
                  </a:txBody>
                  <a:tcPr marL="49045" marR="490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algn="ctr">
                        <a:spcAft>
                          <a:spcPts val="0"/>
                        </a:spcAft>
                      </a:pPr>
                      <a:r>
                        <a:rPr lang="ru-RU" sz="21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выписка из </a:t>
                      </a:r>
                      <a:r>
                        <a:rPr lang="ru-RU" sz="2100" b="0" i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Росреестра</a:t>
                      </a:r>
                      <a:endParaRPr lang="ru-RU" sz="2100" b="0" i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45" marR="490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1712647"/>
                  </a:ext>
                </a:extLst>
              </a:tr>
              <a:tr h="1006193">
                <a:tc>
                  <a:txBody>
                    <a:bodyPr/>
                    <a:lstStyle/>
                    <a:p>
                      <a:pPr marL="72000" algn="just">
                        <a:spcAft>
                          <a:spcPts val="0"/>
                        </a:spcAft>
                      </a:pPr>
                      <a:r>
                        <a:rPr lang="ru-RU" sz="2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spcAft>
                          <a:spcPts val="0"/>
                        </a:spcAft>
                      </a:pPr>
                      <a:r>
                        <a:rPr lang="ru-RU" sz="2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Проверить на соответствие градостроительным требованиям </a:t>
                      </a:r>
                    </a:p>
                    <a:p>
                      <a:pPr marL="72000" algn="just">
                        <a:spcAft>
                          <a:spcPts val="0"/>
                        </a:spcAft>
                      </a:pPr>
                      <a:r>
                        <a:rPr lang="ru-RU" sz="21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(отступы от границ, зоны ограничения и т.п.) </a:t>
                      </a:r>
                    </a:p>
                  </a:txBody>
                  <a:tcPr marL="49045" marR="490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72000" algn="ctr">
                        <a:spcAft>
                          <a:spcPts val="0"/>
                        </a:spcAft>
                      </a:pPr>
                      <a:r>
                        <a:rPr lang="ru-RU" sz="21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обратиться </a:t>
                      </a:r>
                      <a:br>
                        <a:rPr lang="ru-RU" sz="21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1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  кадастровому инженеру  </a:t>
                      </a:r>
                    </a:p>
                  </a:txBody>
                  <a:tcPr marL="49045" marR="490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0490660"/>
                  </a:ext>
                </a:extLst>
              </a:tr>
              <a:tr h="1148052">
                <a:tc>
                  <a:txBody>
                    <a:bodyPr/>
                    <a:lstStyle/>
                    <a:p>
                      <a:pPr marL="72000" algn="l">
                        <a:spcAft>
                          <a:spcPts val="0"/>
                        </a:spcAft>
                      </a:pPr>
                      <a:r>
                        <a:rPr lang="ru-RU" sz="2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>
                        <a:spcAft>
                          <a:spcPts val="0"/>
                        </a:spcAft>
                      </a:pPr>
                      <a:r>
                        <a:rPr lang="ru-RU" sz="2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Проверить, что забор и другие постройки находятся </a:t>
                      </a:r>
                      <a:br>
                        <a:rPr lang="ru-RU" sz="2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границах земельного участка</a:t>
                      </a:r>
                      <a:endParaRPr lang="ru-RU" sz="2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045" marR="490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72000" algn="l">
                        <a:spcAft>
                          <a:spcPts val="0"/>
                        </a:spcAft>
                      </a:pP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6784" marR="367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1259822"/>
                  </a:ext>
                </a:extLst>
              </a:tr>
              <a:tr h="1036615">
                <a:tc>
                  <a:txBody>
                    <a:bodyPr/>
                    <a:lstStyle/>
                    <a:p>
                      <a:pPr marL="72000" algn="l">
                        <a:spcAft>
                          <a:spcPts val="0"/>
                        </a:spcAft>
                      </a:pPr>
                      <a:r>
                        <a:rPr lang="ru-RU" sz="2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>
                        <a:spcAft>
                          <a:spcPts val="0"/>
                        </a:spcAft>
                      </a:pPr>
                      <a:r>
                        <a:rPr lang="ru-RU" sz="2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Проверить ограничения строительства </a:t>
                      </a:r>
                    </a:p>
                  </a:txBody>
                  <a:tcPr marL="49045" marR="490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algn="ctr">
                        <a:spcAft>
                          <a:spcPts val="0"/>
                        </a:spcAft>
                      </a:pPr>
                      <a:r>
                        <a:rPr lang="ru-RU" sz="21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заказать ГПЗУ с портала </a:t>
                      </a:r>
                      <a:r>
                        <a:rPr lang="ru-RU" sz="2100" b="0" i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госуслуг</a:t>
                      </a:r>
                      <a:r>
                        <a:rPr lang="ru-RU" sz="21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он-</a:t>
                      </a:r>
                      <a:r>
                        <a:rPr lang="ru-RU" sz="2100" b="0" i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лайн</a:t>
                      </a:r>
                      <a:r>
                        <a:rPr lang="ru-RU" sz="21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информация РПГУ МО</a:t>
                      </a:r>
                    </a:p>
                  </a:txBody>
                  <a:tcPr marL="49045" marR="490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8334387"/>
                  </a:ext>
                </a:extLst>
              </a:tr>
              <a:tr h="1006193">
                <a:tc>
                  <a:txBody>
                    <a:bodyPr/>
                    <a:lstStyle/>
                    <a:p>
                      <a:pPr marL="72000" algn="l">
                        <a:spcAft>
                          <a:spcPts val="0"/>
                        </a:spcAft>
                      </a:pPr>
                      <a:r>
                        <a:rPr lang="ru-RU" sz="2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</a:p>
                  </a:txBody>
                  <a:tcPr marL="49045" marR="4904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>
                        <a:spcAft>
                          <a:spcPts val="0"/>
                        </a:spcAft>
                      </a:pPr>
                      <a:r>
                        <a:rPr lang="ru-RU" sz="21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Узнать об условиях подключения коммуникаций, платы за содержание общего имущества </a:t>
                      </a:r>
                    </a:p>
                  </a:txBody>
                  <a:tcPr marL="49045" marR="490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2000" algn="ctr">
                        <a:spcAft>
                          <a:spcPts val="0"/>
                        </a:spcAft>
                      </a:pPr>
                      <a:r>
                        <a:rPr lang="ru-RU" sz="21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управляющая компания коттеджного поселка</a:t>
                      </a:r>
                    </a:p>
                  </a:txBody>
                  <a:tcPr marL="49045" marR="4904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94279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5851597"/>
                  </a:ext>
                </a:extLst>
              </a:tr>
            </a:tbl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B6454CD-30E6-4069-8F2B-3AFC16D6E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395303"/>
            <a:ext cx="2743200" cy="365125"/>
          </a:xfrm>
        </p:spPr>
        <p:txBody>
          <a:bodyPr/>
          <a:lstStyle/>
          <a:p>
            <a:pPr>
              <a:defRPr/>
            </a:pPr>
            <a:fld id="{7EF8EE67-D15B-4468-A2F5-404C19B0DF0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4855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29479</TotalTime>
  <Words>458</Words>
  <Application>Microsoft Office PowerPoint</Application>
  <PresentationFormat>Широкоэкранный</PresentationFormat>
  <Paragraphs>96</Paragraphs>
  <Slides>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Как воспользоваться упрощенным порядком регистрации</vt:lpstr>
      <vt:lpstr>Сервисы выездной регистрации</vt:lpstr>
      <vt:lpstr> Что надо знать при строительстве жилого дома </vt:lpstr>
      <vt:lpstr>Презентация PowerPoint</vt:lpstr>
      <vt:lpstr> Что надо знать при покупке земельного участка, жилого дома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Наталья</cp:lastModifiedBy>
  <cp:revision>1060</cp:revision>
  <cp:lastPrinted>2022-02-25T16:16:52Z</cp:lastPrinted>
  <dcterms:created xsi:type="dcterms:W3CDTF">2020-06-16T13:13:05Z</dcterms:created>
  <dcterms:modified xsi:type="dcterms:W3CDTF">2022-06-20T00:13:48Z</dcterms:modified>
</cp:coreProperties>
</file>