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1BDCC5F4-C47C-B744-A0B4-3553AC474195}">
  <a:tblStyle styleId="{1BDCC5F4-C47C-B744-A0B4-3553AC474195}" styleName="Средний стиль 1 — акцент 6">
    <a:wholeTbl>
      <a:tcTxStyle>
        <a:fontRef idx="minor">
          <a:srgbClr val="000000"/>
        </a:fontRef>
        <a:schemeClr val="dk1"/>
      </a:tcTxStyle>
      <a:tcStyle>
        <a:tcBdr>
          <a:left>
            <a:ln w="12700">
              <a:solidFill>
                <a:schemeClr val="accent6"/>
              </a:solidFill>
            </a:ln>
          </a:left>
          <a:right>
            <a:ln w="12700">
              <a:solidFill>
                <a:schemeClr val="accent6"/>
              </a:solidFill>
            </a:ln>
          </a:right>
          <a:top>
            <a:ln w="12700">
              <a:solidFill>
                <a:schemeClr val="accent6"/>
              </a:solidFill>
            </a:ln>
          </a:top>
          <a:bottom>
            <a:ln w="12700">
              <a:solidFill>
                <a:schemeClr val="accent6"/>
              </a:solidFill>
            </a:ln>
          </a:bottom>
          <a:insideH>
            <a:ln w="12700">
              <a:solidFill>
                <a:schemeClr val="accent6"/>
              </a:solidFill>
            </a:ln>
          </a:insideH>
          <a:insideV>
            <a:ln w="12700"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band2V>
      <a:tcStyle>
        <a:tcBdr/>
        <a:fill>
          <a:solidFill>
            <a:schemeClr val="accent6">
              <a:tint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50800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итульный слайд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 bwMode="auto">
          <a:xfrm>
            <a:off x="5763905" y="5304691"/>
            <a:ext cx="5714991" cy="1313994"/>
          </a:xfrm>
          <a:prstGeom prst="rect">
            <a:avLst/>
          </a:prstGeom>
          <a:solidFill>
            <a:srgbClr val="408A0F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11204" y="4508756"/>
            <a:ext cx="9802788" cy="1847594"/>
          </a:xfrm>
        </p:spPr>
        <p:txBody>
          <a:bodyPr anchor="b"/>
          <a:lstStyle>
            <a:lvl1pPr algn="ctr">
              <a:defRPr sz="6000"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cxnSp>
        <p:nvCxnSpPr>
          <p:cNvPr id="8" name="Прямая соединительная линия 7"/>
          <p:cNvCxnSpPr>
            <a:cxnSpLocks/>
          </p:cNvCxnSpPr>
          <p:nvPr userDrawn="1"/>
        </p:nvCxnSpPr>
        <p:spPr bwMode="auto">
          <a:xfrm flipH="1">
            <a:off x="3897598" y="5196150"/>
            <a:ext cx="4230000" cy="0"/>
          </a:xfrm>
          <a:prstGeom prst="line">
            <a:avLst/>
          </a:prstGeom>
          <a:ln>
            <a:solidFill>
              <a:srgbClr val="408A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cxnSpLocks/>
          </p:cNvCxnSpPr>
          <p:nvPr userDrawn="1"/>
        </p:nvCxnSpPr>
        <p:spPr bwMode="auto">
          <a:xfrm>
            <a:off x="1731000" y="5254700"/>
            <a:ext cx="0" cy="1413976"/>
          </a:xfrm>
          <a:prstGeom prst="line">
            <a:avLst/>
          </a:prstGeom>
          <a:ln>
            <a:solidFill>
              <a:srgbClr val="408A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 flipH="1">
            <a:off x="3897598" y="6815400"/>
            <a:ext cx="4230000" cy="0"/>
          </a:xfrm>
          <a:prstGeom prst="line">
            <a:avLst/>
          </a:prstGeom>
          <a:ln>
            <a:solidFill>
              <a:srgbClr val="408A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>
              <a:defRPr>
                <a:solidFill>
                  <a:srgbClr val="408A0F"/>
                </a:solidFill>
              </a:defRPr>
            </a:lvl1pPr>
            <a:lvl2pPr>
              <a:defRPr>
                <a:solidFill>
                  <a:srgbClr val="408A0F"/>
                </a:solidFill>
              </a:defRPr>
            </a:lvl2pPr>
            <a:lvl3pPr>
              <a:defRPr>
                <a:solidFill>
                  <a:srgbClr val="408A0F"/>
                </a:solidFill>
              </a:defRPr>
            </a:lvl3pPr>
            <a:lvl4pPr>
              <a:defRPr>
                <a:solidFill>
                  <a:srgbClr val="408A0F"/>
                </a:solidFill>
              </a:defRPr>
            </a:lvl4pPr>
            <a:lvl5pPr>
              <a:defRPr>
                <a:solidFill>
                  <a:srgbClr val="408A0F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408A0F"/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408A0F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599455" y="5567732"/>
            <a:ext cx="3697730" cy="1488336"/>
          </a:xfrm>
          <a:prstGeom prst="rect">
            <a:avLst/>
          </a:prstGeom>
        </p:spPr>
      </p:pic>
      <p:sp>
        <p:nvSpPr>
          <p:cNvPr id="21" name="Полилиния: фигура 20"/>
          <p:cNvSpPr/>
          <p:nvPr userDrawn="1"/>
        </p:nvSpPr>
        <p:spPr bwMode="auto">
          <a:xfrm>
            <a:off x="17009" y="5692422"/>
            <a:ext cx="668791" cy="291772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2" name="Полилиния: фигура 21"/>
          <p:cNvSpPr/>
          <p:nvPr userDrawn="1"/>
        </p:nvSpPr>
        <p:spPr bwMode="auto">
          <a:xfrm>
            <a:off x="11206999" y="786495"/>
            <a:ext cx="716129" cy="312425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3" name="Полилиния: фигура 22"/>
          <p:cNvSpPr/>
          <p:nvPr userDrawn="1"/>
        </p:nvSpPr>
        <p:spPr bwMode="auto">
          <a:xfrm>
            <a:off x="11506200" y="2799583"/>
            <a:ext cx="493259" cy="215193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4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4764750" cy="4351338"/>
          </a:xfrm>
        </p:spPr>
        <p:txBody>
          <a:bodyPr/>
          <a:lstStyle>
            <a:lvl1pPr>
              <a:defRPr>
                <a:solidFill>
                  <a:srgbClr val="408A0F"/>
                </a:solidFill>
              </a:defRPr>
            </a:lvl1pPr>
            <a:lvl2pPr>
              <a:defRPr>
                <a:solidFill>
                  <a:srgbClr val="408A0F"/>
                </a:solidFill>
              </a:defRPr>
            </a:lvl2pPr>
            <a:lvl3pPr>
              <a:defRPr>
                <a:solidFill>
                  <a:srgbClr val="408A0F"/>
                </a:solidFill>
              </a:defRPr>
            </a:lvl3pPr>
            <a:lvl4pPr>
              <a:defRPr>
                <a:solidFill>
                  <a:srgbClr val="408A0F"/>
                </a:solidFill>
              </a:defRPr>
            </a:lvl4pPr>
            <a:lvl5pPr>
              <a:defRPr>
                <a:solidFill>
                  <a:srgbClr val="408A0F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408A0F"/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408A0F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599455" y="5567732"/>
            <a:ext cx="3697730" cy="1488336"/>
          </a:xfrm>
          <a:prstGeom prst="rect">
            <a:avLst/>
          </a:prstGeom>
        </p:spPr>
      </p:pic>
      <p:sp>
        <p:nvSpPr>
          <p:cNvPr id="21" name="Полилиния: фигура 20"/>
          <p:cNvSpPr/>
          <p:nvPr userDrawn="1"/>
        </p:nvSpPr>
        <p:spPr bwMode="auto">
          <a:xfrm>
            <a:off x="17009" y="5692422"/>
            <a:ext cx="668791" cy="291772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2" name="Полилиния: фигура 21"/>
          <p:cNvSpPr/>
          <p:nvPr userDrawn="1"/>
        </p:nvSpPr>
        <p:spPr bwMode="auto">
          <a:xfrm>
            <a:off x="11206999" y="786495"/>
            <a:ext cx="716129" cy="312425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3" name="Полилиния: фигура 22"/>
          <p:cNvSpPr/>
          <p:nvPr userDrawn="1"/>
        </p:nvSpPr>
        <p:spPr bwMode="auto">
          <a:xfrm>
            <a:off x="11506200" y="2799583"/>
            <a:ext cx="493259" cy="215193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бъект 2"/>
          <p:cNvSpPr>
            <a:spLocks noGrp="1"/>
          </p:cNvSpPr>
          <p:nvPr>
            <p:ph idx="10"/>
          </p:nvPr>
        </p:nvSpPr>
        <p:spPr bwMode="auto">
          <a:xfrm>
            <a:off x="5662350" y="1825625"/>
            <a:ext cx="4764750" cy="4351338"/>
          </a:xfrm>
        </p:spPr>
        <p:txBody>
          <a:bodyPr/>
          <a:lstStyle>
            <a:lvl1pPr>
              <a:defRPr>
                <a:solidFill>
                  <a:srgbClr val="408A0F"/>
                </a:solidFill>
              </a:defRPr>
            </a:lvl1pPr>
            <a:lvl2pPr>
              <a:defRPr>
                <a:solidFill>
                  <a:srgbClr val="408A0F"/>
                </a:solidFill>
              </a:defRPr>
            </a:lvl2pPr>
            <a:lvl3pPr>
              <a:defRPr>
                <a:solidFill>
                  <a:srgbClr val="408A0F"/>
                </a:solidFill>
              </a:defRPr>
            </a:lvl3pPr>
            <a:lvl4pPr>
              <a:defRPr>
                <a:solidFill>
                  <a:srgbClr val="408A0F"/>
                </a:solidFill>
              </a:defRPr>
            </a:lvl4pPr>
            <a:lvl5pPr>
              <a:defRPr>
                <a:solidFill>
                  <a:srgbClr val="408A0F"/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5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408A0F"/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408A0F"/>
              </a:solid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9599455" y="5567732"/>
            <a:ext cx="3697730" cy="1488336"/>
          </a:xfrm>
          <a:prstGeom prst="rect">
            <a:avLst/>
          </a:prstGeom>
        </p:spPr>
      </p:pic>
      <p:sp>
        <p:nvSpPr>
          <p:cNvPr id="21" name="Полилиния: фигура 20"/>
          <p:cNvSpPr/>
          <p:nvPr userDrawn="1"/>
        </p:nvSpPr>
        <p:spPr bwMode="auto">
          <a:xfrm>
            <a:off x="17009" y="5692422"/>
            <a:ext cx="668791" cy="291772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2" name="Полилиния: фигура 21"/>
          <p:cNvSpPr/>
          <p:nvPr userDrawn="1"/>
        </p:nvSpPr>
        <p:spPr bwMode="auto">
          <a:xfrm>
            <a:off x="11206999" y="786495"/>
            <a:ext cx="716129" cy="312425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3" name="Полилиния: фигура 22"/>
          <p:cNvSpPr/>
          <p:nvPr userDrawn="1"/>
        </p:nvSpPr>
        <p:spPr bwMode="auto">
          <a:xfrm>
            <a:off x="11506200" y="2799583"/>
            <a:ext cx="493259" cy="215193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6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408A0F">
                <a:alpha val="8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408A0F"/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srgbClr val="408A0F"/>
              </a:solidFill>
            </a:endParaRPr>
          </a:p>
        </p:txBody>
      </p:sp>
      <p:sp>
        <p:nvSpPr>
          <p:cNvPr id="21" name="Полилиния: фигура 20"/>
          <p:cNvSpPr/>
          <p:nvPr userDrawn="1"/>
        </p:nvSpPr>
        <p:spPr bwMode="auto">
          <a:xfrm>
            <a:off x="17009" y="5692422"/>
            <a:ext cx="668791" cy="291772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2" name="Полилиния: фигура 21"/>
          <p:cNvSpPr/>
          <p:nvPr userDrawn="1"/>
        </p:nvSpPr>
        <p:spPr bwMode="auto">
          <a:xfrm>
            <a:off x="11206999" y="786495"/>
            <a:ext cx="716129" cy="312425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23" name="Полилиния: фигура 22"/>
          <p:cNvSpPr/>
          <p:nvPr userDrawn="1"/>
        </p:nvSpPr>
        <p:spPr bwMode="auto">
          <a:xfrm>
            <a:off x="11506200" y="2799583"/>
            <a:ext cx="493259" cy="215193"/>
          </a:xfrm>
          <a:custGeom>
            <a:avLst/>
            <a:gdLst>
              <a:gd name="connsiteX0" fmla="*/ 190326 w 902680"/>
              <a:gd name="connsiteY0" fmla="*/ 0 h 393811"/>
              <a:gd name="connsiteX1" fmla="*/ 850034 w 902680"/>
              <a:gd name="connsiteY1" fmla="*/ 0 h 393811"/>
              <a:gd name="connsiteX2" fmla="*/ 902680 w 902680"/>
              <a:gd name="connsiteY2" fmla="*/ 52646 h 393811"/>
              <a:gd name="connsiteX3" fmla="*/ 902680 w 902680"/>
              <a:gd name="connsiteY3" fmla="*/ 79754 h 393811"/>
              <a:gd name="connsiteX4" fmla="*/ 850034 w 902680"/>
              <a:gd name="connsiteY4" fmla="*/ 132400 h 393811"/>
              <a:gd name="connsiteX5" fmla="*/ 616810 w 902680"/>
              <a:gd name="connsiteY5" fmla="*/ 132400 h 393811"/>
              <a:gd name="connsiteX6" fmla="*/ 616207 w 902680"/>
              <a:gd name="connsiteY6" fmla="*/ 132867 h 393811"/>
              <a:gd name="connsiteX7" fmla="*/ 556804 w 902680"/>
              <a:gd name="connsiteY7" fmla="*/ 193779 h 393811"/>
              <a:gd name="connsiteX8" fmla="*/ 621101 w 902680"/>
              <a:gd name="connsiteY8" fmla="*/ 259109 h 393811"/>
              <a:gd name="connsiteX9" fmla="*/ 623778 w 902680"/>
              <a:gd name="connsiteY9" fmla="*/ 261411 h 393811"/>
              <a:gd name="connsiteX10" fmla="*/ 712354 w 902680"/>
              <a:gd name="connsiteY10" fmla="*/ 261411 h 393811"/>
              <a:gd name="connsiteX11" fmla="*/ 765000 w 902680"/>
              <a:gd name="connsiteY11" fmla="*/ 314057 h 393811"/>
              <a:gd name="connsiteX12" fmla="*/ 765000 w 902680"/>
              <a:gd name="connsiteY12" fmla="*/ 341165 h 393811"/>
              <a:gd name="connsiteX13" fmla="*/ 712354 w 902680"/>
              <a:gd name="connsiteY13" fmla="*/ 393811 h 393811"/>
              <a:gd name="connsiteX14" fmla="*/ 52646 w 902680"/>
              <a:gd name="connsiteY14" fmla="*/ 393811 h 393811"/>
              <a:gd name="connsiteX15" fmla="*/ 0 w 902680"/>
              <a:gd name="connsiteY15" fmla="*/ 341165 h 393811"/>
              <a:gd name="connsiteX16" fmla="*/ 0 w 902680"/>
              <a:gd name="connsiteY16" fmla="*/ 314057 h 393811"/>
              <a:gd name="connsiteX17" fmla="*/ 52646 w 902680"/>
              <a:gd name="connsiteY17" fmla="*/ 261411 h 393811"/>
              <a:gd name="connsiteX18" fmla="*/ 355839 w 902680"/>
              <a:gd name="connsiteY18" fmla="*/ 261411 h 393811"/>
              <a:gd name="connsiteX19" fmla="*/ 359306 w 902680"/>
              <a:gd name="connsiteY19" fmla="*/ 257673 h 393811"/>
              <a:gd name="connsiteX20" fmla="*/ 408425 w 902680"/>
              <a:gd name="connsiteY20" fmla="*/ 197909 h 393811"/>
              <a:gd name="connsiteX21" fmla="*/ 360079 w 902680"/>
              <a:gd name="connsiteY21" fmla="*/ 133272 h 393811"/>
              <a:gd name="connsiteX22" fmla="*/ 359156 w 902680"/>
              <a:gd name="connsiteY22" fmla="*/ 132400 h 393811"/>
              <a:gd name="connsiteX23" fmla="*/ 190326 w 902680"/>
              <a:gd name="connsiteY23" fmla="*/ 132400 h 393811"/>
              <a:gd name="connsiteX24" fmla="*/ 137680 w 902680"/>
              <a:gd name="connsiteY24" fmla="*/ 79754 h 393811"/>
              <a:gd name="connsiteX25" fmla="*/ 137680 w 902680"/>
              <a:gd name="connsiteY25" fmla="*/ 52646 h 393811"/>
              <a:gd name="connsiteX26" fmla="*/ 190326 w 902680"/>
              <a:gd name="connsiteY26" fmla="*/ 0 h 39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02680" h="393811" fill="norm" stroke="1" extrusionOk="0">
                <a:moveTo>
                  <a:pt x="190326" y="0"/>
                </a:moveTo>
                <a:lnTo>
                  <a:pt x="850034" y="0"/>
                </a:lnTo>
                <a:cubicBezTo>
                  <a:pt x="879110" y="0"/>
                  <a:pt x="902680" y="23570"/>
                  <a:pt x="902680" y="52646"/>
                </a:cubicBezTo>
                <a:lnTo>
                  <a:pt x="902680" y="79754"/>
                </a:lnTo>
                <a:cubicBezTo>
                  <a:pt x="902680" y="108830"/>
                  <a:pt x="879110" y="132400"/>
                  <a:pt x="850034" y="132400"/>
                </a:cubicBezTo>
                <a:lnTo>
                  <a:pt x="616810" y="132400"/>
                </a:lnTo>
                <a:lnTo>
                  <a:pt x="616207" y="132867"/>
                </a:lnTo>
                <a:cubicBezTo>
                  <a:pt x="596248" y="139729"/>
                  <a:pt x="556117" y="146259"/>
                  <a:pt x="556804" y="193779"/>
                </a:cubicBezTo>
                <a:cubicBezTo>
                  <a:pt x="557491" y="241298"/>
                  <a:pt x="600026" y="250418"/>
                  <a:pt x="621101" y="259109"/>
                </a:cubicBezTo>
                <a:lnTo>
                  <a:pt x="623778" y="261411"/>
                </a:lnTo>
                <a:lnTo>
                  <a:pt x="712354" y="261411"/>
                </a:lnTo>
                <a:cubicBezTo>
                  <a:pt x="741430" y="261411"/>
                  <a:pt x="765000" y="284981"/>
                  <a:pt x="765000" y="314057"/>
                </a:cubicBezTo>
                <a:lnTo>
                  <a:pt x="765000" y="341165"/>
                </a:lnTo>
                <a:cubicBezTo>
                  <a:pt x="765000" y="370241"/>
                  <a:pt x="741430" y="393811"/>
                  <a:pt x="712354" y="393811"/>
                </a:cubicBezTo>
                <a:lnTo>
                  <a:pt x="52646" y="393811"/>
                </a:lnTo>
                <a:cubicBezTo>
                  <a:pt x="23570" y="393811"/>
                  <a:pt x="0" y="370241"/>
                  <a:pt x="0" y="341165"/>
                </a:cubicBezTo>
                <a:lnTo>
                  <a:pt x="0" y="314057"/>
                </a:lnTo>
                <a:cubicBezTo>
                  <a:pt x="0" y="284981"/>
                  <a:pt x="23570" y="261411"/>
                  <a:pt x="52646" y="261411"/>
                </a:cubicBezTo>
                <a:lnTo>
                  <a:pt x="355839" y="261411"/>
                </a:lnTo>
                <a:lnTo>
                  <a:pt x="359306" y="257673"/>
                </a:lnTo>
                <a:cubicBezTo>
                  <a:pt x="374913" y="250546"/>
                  <a:pt x="406365" y="245170"/>
                  <a:pt x="408425" y="197909"/>
                </a:cubicBezTo>
                <a:cubicBezTo>
                  <a:pt x="410486" y="150649"/>
                  <a:pt x="376973" y="141279"/>
                  <a:pt x="360079" y="133272"/>
                </a:cubicBezTo>
                <a:lnTo>
                  <a:pt x="359156" y="132400"/>
                </a:lnTo>
                <a:lnTo>
                  <a:pt x="190326" y="132400"/>
                </a:lnTo>
                <a:cubicBezTo>
                  <a:pt x="161250" y="132400"/>
                  <a:pt x="137680" y="108830"/>
                  <a:pt x="137680" y="79754"/>
                </a:cubicBezTo>
                <a:lnTo>
                  <a:pt x="137680" y="52646"/>
                </a:lnTo>
                <a:cubicBezTo>
                  <a:pt x="137680" y="23570"/>
                  <a:pt x="161250" y="0"/>
                  <a:pt x="190326" y="0"/>
                </a:cubicBezTo>
                <a:close/>
              </a:path>
            </a:pathLst>
          </a:custGeom>
          <a:solidFill>
            <a:srgbClr val="408A0F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2231960" y="2092262"/>
            <a:ext cx="7728080" cy="4081732"/>
          </a:xfrm>
          <a:prstGeom prst="rect">
            <a:avLst/>
          </a:prstGeom>
          <a:solidFill>
            <a:srgbClr val="408A0F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1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867662"/>
            <a:ext cx="4841319" cy="435133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428976" y="4913072"/>
            <a:ext cx="2123680" cy="176796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0425112" y="230189"/>
            <a:ext cx="1536407" cy="85881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36" y="4133128"/>
            <a:ext cx="986363" cy="55135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1505939" y="2271856"/>
            <a:ext cx="533921" cy="298448"/>
          </a:xfrm>
          <a:prstGeom prst="rect">
            <a:avLst/>
          </a:prstGeom>
        </p:spPr>
      </p:pic>
      <p:sp>
        <p:nvSpPr>
          <p:cNvPr id="14" name="Объект 2"/>
          <p:cNvSpPr>
            <a:spLocks noGrp="1"/>
          </p:cNvSpPr>
          <p:nvPr>
            <p:ph idx="13"/>
          </p:nvPr>
        </p:nvSpPr>
        <p:spPr bwMode="auto">
          <a:xfrm>
            <a:off x="5679519" y="1883468"/>
            <a:ext cx="4745593" cy="435133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2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428976" y="4913072"/>
            <a:ext cx="2123680" cy="176796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0425112" y="230189"/>
            <a:ext cx="1536407" cy="85881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36" y="4133128"/>
            <a:ext cx="986363" cy="55135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1505939" y="2271856"/>
            <a:ext cx="533921" cy="2984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3_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428976" y="4913072"/>
            <a:ext cx="2123680" cy="1767964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>
            <a:cxnSpLocks/>
          </p:cNvCxnSpPr>
          <p:nvPr userDrawn="1"/>
        </p:nvCxnSpPr>
        <p:spPr bwMode="auto">
          <a:xfrm>
            <a:off x="0" y="0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cxnSpLocks/>
          </p:cNvCxnSpPr>
          <p:nvPr userDrawn="1"/>
        </p:nvCxnSpPr>
        <p:spPr bwMode="auto">
          <a:xfrm>
            <a:off x="6096000" y="1825625"/>
            <a:ext cx="6096000" cy="0"/>
          </a:xfrm>
          <a:prstGeom prst="line">
            <a:avLst/>
          </a:prstGeom>
          <a:ln w="31750">
            <a:solidFill>
              <a:srgbClr val="B5CCF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 userDrawn="1"/>
        </p:nvSpPr>
        <p:spPr bwMode="auto">
          <a:xfrm>
            <a:off x="0" y="6624000"/>
            <a:ext cx="9966000" cy="27686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0425112" y="230189"/>
            <a:ext cx="1536407" cy="85881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36" y="4133128"/>
            <a:ext cx="986363" cy="55135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1505939" y="2271856"/>
            <a:ext cx="533921" cy="298448"/>
          </a:xfrm>
          <a:prstGeom prst="rect">
            <a:avLst/>
          </a:prstGeom>
        </p:spPr>
      </p:pic>
      <p:sp>
        <p:nvSpPr>
          <p:cNvPr id="3" name="Прямоугольник 2"/>
          <p:cNvSpPr/>
          <p:nvPr userDrawn="1"/>
        </p:nvSpPr>
        <p:spPr bwMode="auto">
          <a:xfrm>
            <a:off x="2231960" y="2092262"/>
            <a:ext cx="7728080" cy="4081732"/>
          </a:xfrm>
          <a:prstGeom prst="rect">
            <a:avLst/>
          </a:prstGeom>
          <a:solidFill>
            <a:srgbClr val="B5C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ользовательский маке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20" Type="http://schemas.openxmlformats.org/officeDocument/2006/relationships/hyperlink" Target="https://presentation-creation.ru/" TargetMode="External"/><Relationship Id="rId21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8EF30D-C910-493B-872D-013BF209966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29861F-7C34-4C14-B7C6-9B235915ABEB}" type="slidenum">
              <a:rPr lang="ru-RU"/>
              <a:t/>
            </a:fld>
            <a:endParaRPr lang="ru-RU"/>
          </a:p>
        </p:txBody>
      </p:sp>
      <p:pic>
        <p:nvPicPr>
          <p:cNvPr id="7" name="Рисунок 6">
            <a:hlinkClick r:id="rId20"/>
          </p:cNvPr>
          <p:cNvPicPr>
            <a:picLocks noChangeAspect="1"/>
          </p:cNvPicPr>
          <p:nvPr userDrawn="1"/>
        </p:nvPicPr>
        <p:blipFill>
          <a:blip r:embed="rId21"/>
          <a:stretch/>
        </p:blipFill>
        <p:spPr bwMode="auto">
          <a:xfrm>
            <a:off x="-1194000" y="367393"/>
            <a:ext cx="757762" cy="7577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642095" y="4554993"/>
            <a:ext cx="9802788" cy="1847594"/>
          </a:xfrm>
        </p:spPr>
        <p:txBody>
          <a:bodyPr/>
          <a:lstStyle/>
          <a:p>
            <a:pPr>
              <a:defRPr/>
            </a:pPr>
            <a:r>
              <a:rPr lang="ru-RU"/>
              <a:t>Дачники </a:t>
            </a:r>
            <a:r>
              <a:rPr lang="ru-RU">
                <a:solidFill>
                  <a:schemeClr val="bg1"/>
                </a:solidFill>
              </a:rPr>
              <a:t>Подмосковья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11251148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3039122" y="485343"/>
            <a:ext cx="7762989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sz="4000">
                <a:latin typeface="Times New Roman"/>
              </a:rPr>
              <a:t>Форум «Народный сад» 2025 год </a:t>
            </a:r>
            <a:endParaRPr sz="10000"/>
          </a:p>
        </p:txBody>
      </p:sp>
      <p:sp>
        <p:nvSpPr>
          <p:cNvPr id="471383457" name="Объект 2"/>
          <p:cNvSpPr>
            <a:spLocks noGrp="1"/>
          </p:cNvSpPr>
          <p:nvPr>
            <p:ph idx="1"/>
          </p:nvPr>
        </p:nvSpPr>
        <p:spPr bwMode="auto">
          <a:xfrm>
            <a:off x="902932" y="2261298"/>
            <a:ext cx="4764749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постановки на учет объектов недвижимости;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содержание земель общего пользования;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подключение электричества и газа (по посланию Президента ФС)</a:t>
            </a:r>
            <a:r>
              <a:rPr sz="1600">
                <a:latin typeface="Times New Roman"/>
                <a:cs typeface="Times New Roman"/>
              </a:rPr>
              <a:t>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тарифы</a:t>
            </a:r>
            <a:r>
              <a:rPr sz="1600">
                <a:latin typeface="Times New Roman"/>
                <a:cs typeface="Times New Roman"/>
              </a:rPr>
              <a:t> электричества</a:t>
            </a:r>
            <a:r>
              <a:rPr sz="1600">
                <a:latin typeface="Times New Roman"/>
                <a:cs typeface="Times New Roman"/>
              </a:rPr>
              <a:t>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заброшенные земельные участки;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включение в черту населенного пункта;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обращение с ТКО;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использования садовых и огородных участков для выращивания птицы </a:t>
            </a:r>
            <a:r>
              <a:rPr sz="1600">
                <a:latin typeface="Times New Roman"/>
                <a:cs typeface="Times New Roman"/>
              </a:rPr>
              <a:t>(животных)</a:t>
            </a:r>
            <a:r>
              <a:rPr sz="1600">
                <a:latin typeface="Times New Roman"/>
                <a:cs typeface="Times New Roman"/>
              </a:rPr>
              <a:t> для собственных нужд</a:t>
            </a:r>
            <a:r>
              <a:rPr sz="1600">
                <a:latin typeface="Times New Roman"/>
                <a:cs typeface="Times New Roman"/>
              </a:rPr>
              <a:t>;</a:t>
            </a:r>
            <a:endParaRPr sz="160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sz="1600">
                <a:latin typeface="Times New Roman"/>
                <a:cs typeface="Times New Roman"/>
              </a:rPr>
              <a:t>борьба с борщевиком;</a:t>
            </a:r>
            <a:endParaRPr sz="1600">
              <a:latin typeface="Times New Roman"/>
              <a:cs typeface="Times New Roman"/>
            </a:endParaRPr>
          </a:p>
          <a:p>
            <a:pPr>
              <a:defRPr/>
            </a:pPr>
            <a:r>
              <a:rPr sz="1600">
                <a:latin typeface="Times New Roman"/>
                <a:cs typeface="Times New Roman"/>
              </a:rPr>
              <a:t> </a:t>
            </a:r>
            <a:r>
              <a:rPr sz="1600">
                <a:latin typeface="Times New Roman"/>
                <a:cs typeface="Times New Roman"/>
              </a:rPr>
              <a:t>создание самостоятельных населенных пунктов</a:t>
            </a:r>
            <a:r>
              <a:rPr sz="1600">
                <a:latin typeface="Times New Roman"/>
                <a:cs typeface="Times New Roman"/>
              </a:rPr>
              <a:t> и т.д.</a:t>
            </a:r>
            <a:endParaRPr/>
          </a:p>
        </p:txBody>
      </p:sp>
      <p:sp>
        <p:nvSpPr>
          <p:cNvPr id="716366486" name="Объект 3"/>
          <p:cNvSpPr>
            <a:spLocks noGrp="1"/>
          </p:cNvSpPr>
          <p:nvPr>
            <p:ph idx="10"/>
          </p:nvPr>
        </p:nvSpPr>
        <p:spPr bwMode="auto">
          <a:xfrm flipH="0" flipV="0">
            <a:off x="5926613" y="2261297"/>
            <a:ext cx="6392099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Депутаты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Государственной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Думы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член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ы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Совета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Федерации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Депутаты Московской областной Думы;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Open Sans"/>
                <a:cs typeface="Times New Roman"/>
              </a:rPr>
              <a:t>ЦИОГВ Московской области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ГБУ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БТИ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Московской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области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Р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осреестр;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Роспотребнадзор,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УФНС России по Московской области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ППК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Роскадастр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по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ea typeface="Times New Roman"/>
                <a:cs typeface="Times New Roman"/>
              </a:rPr>
              <a:t>Московской области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Страховые компании;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АО «Мособлэнерго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»; 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АО «Мособлгаз»;</a:t>
            </a:r>
            <a:endParaRPr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Общественные объединения садоводов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                                  и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</a:t>
            </a:r>
            <a:r>
              <a:rPr lang="ru-RU" sz="16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огородников.</a:t>
            </a:r>
            <a:endParaRPr lang="ru-RU" sz="16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</p:txBody>
      </p:sp>
      <p:sp>
        <p:nvSpPr>
          <p:cNvPr id="470934925" name=""/>
          <p:cNvSpPr txBox="1"/>
          <p:nvPr/>
        </p:nvSpPr>
        <p:spPr bwMode="auto">
          <a:xfrm flipH="0" flipV="0">
            <a:off x="1647367" y="1865022"/>
            <a:ext cx="1312873" cy="3962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20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Вопросы</a:t>
            </a:r>
            <a:r>
              <a:rPr lang="ru-RU" sz="20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:</a:t>
            </a:r>
            <a:endParaRPr sz="10000"/>
          </a:p>
        </p:txBody>
      </p:sp>
      <p:sp>
        <p:nvSpPr>
          <p:cNvPr id="1451450268" name=""/>
          <p:cNvSpPr txBox="1"/>
          <p:nvPr/>
        </p:nvSpPr>
        <p:spPr bwMode="auto">
          <a:xfrm flipH="0" flipV="0">
            <a:off x="6751710" y="1865022"/>
            <a:ext cx="1461188" cy="3962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 algn="l">
              <a:defRPr/>
            </a:pPr>
            <a:r>
              <a:rPr lang="ru-RU" sz="20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Участники:</a:t>
            </a:r>
            <a:endParaRPr sz="10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 bwMode="auto">
          <a:xfrm flipH="0" flipV="0">
            <a:off x="283344" y="818256"/>
            <a:ext cx="11388038" cy="1003515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 marL="0" indent="0">
              <a:buFont typeface="Arial"/>
              <a:buNone/>
              <a:defRPr/>
            </a:pPr>
            <a:r>
              <a:rPr lang="ru-RU" sz="4000" b="1" i="0" u="none" strike="noStrike" cap="none" spc="0">
                <a:solidFill>
                  <a:srgbClr val="408A0F"/>
                </a:solidFill>
                <a:latin typeface="Times New Roman"/>
                <a:ea typeface="+mj-ea"/>
                <a:cs typeface="Times New Roman"/>
              </a:rPr>
              <a:t>И</a:t>
            </a:r>
            <a:r>
              <a:rPr lang="ru-RU" sz="4000" b="1" i="0" u="none" strike="noStrike" cap="none" spc="0">
                <a:solidFill>
                  <a:srgbClr val="408A0F"/>
                </a:solidFill>
                <a:latin typeface="Times New Roman"/>
                <a:ea typeface="Arial"/>
                <a:cs typeface="Times New Roman"/>
              </a:rPr>
              <a:t>з 89 регионов 33 приняли региональный закон</a:t>
            </a:r>
            <a:endParaRPr sz="4000">
              <a:latin typeface="Times New Roman"/>
              <a:cs typeface="Times New Roman"/>
            </a:endParaRPr>
          </a:p>
        </p:txBody>
      </p:sp>
      <p:graphicFrame>
        <p:nvGraphicFramePr>
          <p:cNvPr id="1640156294" name="Таблица 10"/>
          <p:cNvGraphicFramePr>
            <a:graphicFrameLocks xmlns:a="http://schemas.openxmlformats.org/drawingml/2006/main"/>
          </p:cNvGraphicFramePr>
          <p:nvPr/>
        </p:nvGraphicFramePr>
        <p:xfrm>
          <a:off x="1073664" y="1958867"/>
          <a:ext cx="8988640" cy="4326012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{1BDCC5F4-C47C-B744-A0B4-3553AC474195}</a:tableStyleId>
              </a:tblPr>
              <a:tblGrid>
                <a:gridCol w="8975940"/>
              </a:tblGrid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/>
                        <a:t>Обзор законов:</a:t>
                      </a:r>
                      <a:endParaRPr/>
                    </a:p>
                  </a:txBody>
                  <a:tcPr/>
                </a:tc>
              </a:tr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Архангельская обл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асть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«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 поддержке ведения садоводства и огородничества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в Архангельской области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»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 </a:t>
                      </a:r>
                      <a:endParaRPr sz="1800" b="1" i="0" u="none" strike="noStrike" cap="none" spc="0">
                        <a:solidFill>
                          <a:srgbClr val="408A0F"/>
                        </a:solidFill>
                        <a:latin typeface="Calibri Light"/>
                        <a:cs typeface="Calibri Light"/>
                      </a:endParaRPr>
                    </a:p>
                  </a:txBody>
                  <a:tcPr/>
                </a:tc>
              </a:tr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А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страханская область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«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 реализации отдельных положений федерального закона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 «О ведении гражданами садоводства и огородничества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для собственных нужд и о внесении изменений в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отдельные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законодательные акты Российской Федерации»</a:t>
                      </a:r>
                      <a:endParaRPr sz="1800" b="1" i="0" u="none" strike="noStrike" cap="none" spc="0">
                        <a:solidFill>
                          <a:srgbClr val="408A0F"/>
                        </a:solidFill>
                        <a:latin typeface="Calibri Light"/>
                        <a:cs typeface="Calibri Light"/>
                      </a:endParaRPr>
                    </a:p>
                  </a:txBody>
                  <a:tcPr/>
                </a:tc>
              </a:tr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Республика Бурятия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«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 поддержке садоводов и огородников и их садоводческих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и огороднических некоммерческих товариществ в Республике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Буря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ти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я»</a:t>
                      </a:r>
                      <a:endParaRPr sz="1800" b="1" i="0" u="none" strike="noStrike" cap="none" spc="0">
                        <a:solidFill>
                          <a:srgbClr val="408A0F"/>
                        </a:solidFill>
                        <a:latin typeface="Calibri Light"/>
                        <a:cs typeface="Calibri Light"/>
                      </a:endParaRPr>
                    </a:p>
                  </a:txBody>
                  <a:tcPr/>
                </a:tc>
              </a:tr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К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ировская обла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с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ть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«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 государственной поддержке ведения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гражданами садоводства,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огородничества и дачного хозяйства в Кировской области»</a:t>
                      </a:r>
                      <a:endParaRPr sz="1800" b="1" i="0" u="none" strike="noStrike" cap="none" spc="0">
                        <a:solidFill>
                          <a:srgbClr val="408A0F"/>
                        </a:solidFill>
                        <a:latin typeface="Calibri Light"/>
                        <a:cs typeface="Calibri Light"/>
                      </a:endParaRPr>
                    </a:p>
                  </a:txBody>
                  <a:tcPr/>
                </a:tc>
              </a:tr>
              <a:tr h="500772">
                <a:tc>
                  <a:txBody>
                    <a:bodyPr/>
                    <a:p>
                      <a:pPr>
                        <a:defRPr/>
                      </a:pP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Воронежская область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«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О некоторых вопросах, связанных с ведением гражданами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садоводства и огородничества для собственных нужд </a:t>
                      </a:r>
                      <a:r>
                        <a:rPr lang="ru-RU" sz="1800" b="1" i="0" u="none" strike="noStrike" cap="none" spc="0">
                          <a:solidFill>
                            <a:srgbClr val="408A0F"/>
                          </a:solidFill>
                          <a:latin typeface="Calibri Light"/>
                          <a:cs typeface="Calibri Light"/>
                        </a:rPr>
                        <a:t>на территории Воронежской области»</a:t>
                      </a:r>
                      <a:endParaRPr sz="1800" b="1" i="0" u="none" strike="noStrike" cap="none" spc="0">
                        <a:solidFill>
                          <a:srgbClr val="408A0F"/>
                        </a:solidFill>
                        <a:latin typeface="Calibri Light"/>
                        <a:cs typeface="Calibri Ligh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8394582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Архангельская обл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асть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«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О поддержке ведения садоводства и огородничества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в Архангельской области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»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 </a:t>
            </a:r>
            <a:endParaRPr/>
          </a:p>
        </p:txBody>
      </p:sp>
      <p:grpSp>
        <p:nvGrpSpPr>
          <p:cNvPr id="391702378" name="Группа 49"/>
          <p:cNvGrpSpPr/>
          <p:nvPr/>
        </p:nvGrpSpPr>
        <p:grpSpPr bwMode="auto">
          <a:xfrm flipH="0" flipV="0">
            <a:off x="991742" y="1679377"/>
            <a:ext cx="9107553" cy="4279998"/>
            <a:chOff x="0" y="0"/>
            <a:chExt cx="9107553" cy="4279998"/>
          </a:xfrm>
        </p:grpSpPr>
        <p:sp>
          <p:nvSpPr>
            <p:cNvPr id="1714008806" name="Овал 50"/>
            <p:cNvSpPr/>
            <p:nvPr/>
          </p:nvSpPr>
          <p:spPr bwMode="auto">
            <a:xfrm>
              <a:off x="1569345" y="338720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55051562" name="Овал 51"/>
            <p:cNvSpPr/>
            <p:nvPr/>
          </p:nvSpPr>
          <p:spPr bwMode="auto">
            <a:xfrm>
              <a:off x="6901207" y="334971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32629414" name="Прямоугольник: скругленные углы 52"/>
            <p:cNvSpPr/>
            <p:nvPr/>
          </p:nvSpPr>
          <p:spPr bwMode="auto">
            <a:xfrm>
              <a:off x="113995" y="622089"/>
              <a:ext cx="8886439" cy="33497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2116983038" name="Полилиния: фигура 53"/>
            <p:cNvSpPr/>
            <p:nvPr/>
          </p:nvSpPr>
          <p:spPr bwMode="auto">
            <a:xfrm>
              <a:off x="1891283" y="334971"/>
              <a:ext cx="5331863" cy="574236"/>
            </a:xfrm>
            <a:custGeom>
              <a:avLst/>
              <a:gdLst>
                <a:gd name="connsiteX0" fmla="*/ 0 w 2295000"/>
                <a:gd name="connsiteY0" fmla="*/ 0 h 270000"/>
                <a:gd name="connsiteX1" fmla="*/ 45001 w 2295000"/>
                <a:gd name="connsiteY1" fmla="*/ 0 h 270000"/>
                <a:gd name="connsiteX2" fmla="*/ 2249999 w 2295000"/>
                <a:gd name="connsiteY2" fmla="*/ 0 h 270000"/>
                <a:gd name="connsiteX3" fmla="*/ 2295000 w 2295000"/>
                <a:gd name="connsiteY3" fmla="*/ 0 h 270000"/>
                <a:gd name="connsiteX4" fmla="*/ 2295000 w 2295000"/>
                <a:gd name="connsiteY4" fmla="*/ 45001 h 270000"/>
                <a:gd name="connsiteX5" fmla="*/ 2295000 w 2295000"/>
                <a:gd name="connsiteY5" fmla="*/ 90000 h 270000"/>
                <a:gd name="connsiteX6" fmla="*/ 2295000 w 2295000"/>
                <a:gd name="connsiteY6" fmla="*/ 224999 h 270000"/>
                <a:gd name="connsiteX7" fmla="*/ 2249999 w 2295000"/>
                <a:gd name="connsiteY7" fmla="*/ 270000 h 270000"/>
                <a:gd name="connsiteX8" fmla="*/ 45001 w 2295000"/>
                <a:gd name="connsiteY8" fmla="*/ 270000 h 270000"/>
                <a:gd name="connsiteX9" fmla="*/ 0 w 2295000"/>
                <a:gd name="connsiteY9" fmla="*/ 224999 h 270000"/>
                <a:gd name="connsiteX10" fmla="*/ 0 w 2295000"/>
                <a:gd name="connsiteY10" fmla="*/ 90000 h 270000"/>
                <a:gd name="connsiteX11" fmla="*/ 0 w 2295000"/>
                <a:gd name="connsiteY11" fmla="*/ 45001 h 2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5000" h="270000" fill="norm" stroke="1" extrusionOk="0">
                  <a:moveTo>
                    <a:pt x="0" y="0"/>
                  </a:moveTo>
                  <a:lnTo>
                    <a:pt x="45001" y="0"/>
                  </a:lnTo>
                  <a:lnTo>
                    <a:pt x="2249999" y="0"/>
                  </a:lnTo>
                  <a:lnTo>
                    <a:pt x="2295000" y="0"/>
                  </a:lnTo>
                  <a:lnTo>
                    <a:pt x="2295000" y="45001"/>
                  </a:lnTo>
                  <a:lnTo>
                    <a:pt x="2295000" y="90000"/>
                  </a:lnTo>
                  <a:lnTo>
                    <a:pt x="2295000" y="224999"/>
                  </a:lnTo>
                  <a:cubicBezTo>
                    <a:pt x="2295000" y="249852"/>
                    <a:pt x="2274852" y="270000"/>
                    <a:pt x="2249999" y="270000"/>
                  </a:cubicBezTo>
                  <a:lnTo>
                    <a:pt x="45001" y="270000"/>
                  </a:lnTo>
                  <a:cubicBezTo>
                    <a:pt x="20148" y="270000"/>
                    <a:pt x="0" y="249852"/>
                    <a:pt x="0" y="224999"/>
                  </a:cubicBezTo>
                  <a:lnTo>
                    <a:pt x="0" y="90000"/>
                  </a:lnTo>
                  <a:lnTo>
                    <a:pt x="0" y="4500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66264613" name="Овал 54"/>
            <p:cNvSpPr/>
            <p:nvPr/>
          </p:nvSpPr>
          <p:spPr bwMode="auto">
            <a:xfrm>
              <a:off x="3877663" y="0"/>
              <a:ext cx="1359102" cy="1244179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9722901" name="Полилиния: фигура 55"/>
            <p:cNvSpPr/>
            <p:nvPr/>
          </p:nvSpPr>
          <p:spPr bwMode="auto">
            <a:xfrm>
              <a:off x="120834" y="2111427"/>
              <a:ext cx="8868840" cy="1860371"/>
            </a:xfrm>
            <a:custGeom>
              <a:avLst/>
              <a:gdLst>
                <a:gd name="connsiteX0" fmla="*/ 281 w 3817425"/>
                <a:gd name="connsiteY0" fmla="*/ 0 h 874728"/>
                <a:gd name="connsiteX1" fmla="*/ 3817425 w 3817425"/>
                <a:gd name="connsiteY1" fmla="*/ 0 h 874728"/>
                <a:gd name="connsiteX2" fmla="*/ 3817425 w 3817425"/>
                <a:gd name="connsiteY2" fmla="*/ 561514 h 874728"/>
                <a:gd name="connsiteX3" fmla="*/ 3817425 w 3817425"/>
                <a:gd name="connsiteY3" fmla="*/ 565051 h 874728"/>
                <a:gd name="connsiteX4" fmla="*/ 3816711 w 3817425"/>
                <a:gd name="connsiteY4" fmla="*/ 565051 h 874728"/>
                <a:gd name="connsiteX5" fmla="*/ 3792811 w 3817425"/>
                <a:gd name="connsiteY5" fmla="*/ 683431 h 874728"/>
                <a:gd name="connsiteX6" fmla="*/ 3504211 w 3817425"/>
                <a:gd name="connsiteY6" fmla="*/ 874728 h 874728"/>
                <a:gd name="connsiteX7" fmla="*/ 3497773 w 3817425"/>
                <a:gd name="connsiteY7" fmla="*/ 874079 h 874728"/>
                <a:gd name="connsiteX8" fmla="*/ 319652 w 3817425"/>
                <a:gd name="connsiteY8" fmla="*/ 874079 h 874728"/>
                <a:gd name="connsiteX9" fmla="*/ 313214 w 3817425"/>
                <a:gd name="connsiteY9" fmla="*/ 874728 h 874728"/>
                <a:gd name="connsiteX10" fmla="*/ 24614 w 3817425"/>
                <a:gd name="connsiteY10" fmla="*/ 683431 h 874728"/>
                <a:gd name="connsiteX11" fmla="*/ 714 w 3817425"/>
                <a:gd name="connsiteY11" fmla="*/ 565051 h 874728"/>
                <a:gd name="connsiteX12" fmla="*/ 281 w 3817425"/>
                <a:gd name="connsiteY12" fmla="*/ 565051 h 874728"/>
                <a:gd name="connsiteX13" fmla="*/ 281 w 3817425"/>
                <a:gd name="connsiteY13" fmla="*/ 562907 h 874728"/>
                <a:gd name="connsiteX14" fmla="*/ 0 w 3817425"/>
                <a:gd name="connsiteY14" fmla="*/ 561514 h 874728"/>
                <a:gd name="connsiteX15" fmla="*/ 281 w 3817425"/>
                <a:gd name="connsiteY15" fmla="*/ 560121 h 874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17425" h="874728" fill="norm" stroke="1" extrusionOk="0">
                  <a:moveTo>
                    <a:pt x="281" y="0"/>
                  </a:moveTo>
                  <a:lnTo>
                    <a:pt x="3817425" y="0"/>
                  </a:lnTo>
                  <a:lnTo>
                    <a:pt x="3817425" y="561514"/>
                  </a:lnTo>
                  <a:lnTo>
                    <a:pt x="3817425" y="565051"/>
                  </a:lnTo>
                  <a:lnTo>
                    <a:pt x="3816711" y="565051"/>
                  </a:lnTo>
                  <a:lnTo>
                    <a:pt x="3792811" y="683431"/>
                  </a:lnTo>
                  <a:cubicBezTo>
                    <a:pt x="3745263" y="795848"/>
                    <a:pt x="3633948" y="874728"/>
                    <a:pt x="3504211" y="874728"/>
                  </a:cubicBezTo>
                  <a:lnTo>
                    <a:pt x="3497773" y="874079"/>
                  </a:lnTo>
                  <a:lnTo>
                    <a:pt x="319652" y="874079"/>
                  </a:lnTo>
                  <a:lnTo>
                    <a:pt x="313214" y="874728"/>
                  </a:lnTo>
                  <a:cubicBezTo>
                    <a:pt x="183477" y="874728"/>
                    <a:pt x="72162" y="795848"/>
                    <a:pt x="24614" y="683431"/>
                  </a:cubicBezTo>
                  <a:lnTo>
                    <a:pt x="714" y="565051"/>
                  </a:lnTo>
                  <a:lnTo>
                    <a:pt x="281" y="565051"/>
                  </a:lnTo>
                  <a:lnTo>
                    <a:pt x="281" y="562907"/>
                  </a:lnTo>
                  <a:lnTo>
                    <a:pt x="0" y="561514"/>
                  </a:lnTo>
                  <a:lnTo>
                    <a:pt x="281" y="56012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65584102" name="Прямоугольник 56"/>
            <p:cNvSpPr/>
            <p:nvPr/>
          </p:nvSpPr>
          <p:spPr bwMode="auto">
            <a:xfrm flipH="0" flipV="0">
              <a:off x="0" y="2128911"/>
              <a:ext cx="9107553" cy="21510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63346832" name="Овал 57"/>
            <p:cNvSpPr/>
            <p:nvPr/>
          </p:nvSpPr>
          <p:spPr bwMode="auto">
            <a:xfrm>
              <a:off x="114301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80636782" name="Овал 58"/>
            <p:cNvSpPr/>
            <p:nvPr/>
          </p:nvSpPr>
          <p:spPr bwMode="auto">
            <a:xfrm>
              <a:off x="7471413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                 </a:t>
              </a:r>
              <a:endParaRPr lang="ru-RU"/>
            </a:p>
          </p:txBody>
        </p:sp>
        <p:sp>
          <p:nvSpPr>
            <p:cNvPr id="1780039978" name="Прямоугольник 59"/>
            <p:cNvSpPr/>
            <p:nvPr/>
          </p:nvSpPr>
          <p:spPr bwMode="auto">
            <a:xfrm>
              <a:off x="856834" y="2576856"/>
              <a:ext cx="7406244" cy="1389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58363533" name="Прямоугольник 60"/>
            <p:cNvSpPr/>
            <p:nvPr/>
          </p:nvSpPr>
          <p:spPr bwMode="auto">
            <a:xfrm>
              <a:off x="115953" y="2106361"/>
              <a:ext cx="8873719" cy="1192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</a:t>
              </a:r>
              <a:endParaRPr lang="ru-RU"/>
            </a:p>
          </p:txBody>
        </p:sp>
        <p:sp>
          <p:nvSpPr>
            <p:cNvPr id="955871747" name="Полилиния: фигура 61"/>
            <p:cNvSpPr/>
            <p:nvPr/>
          </p:nvSpPr>
          <p:spPr bwMode="auto">
            <a:xfrm>
              <a:off x="114301" y="2111427"/>
              <a:ext cx="8875375" cy="1860375"/>
            </a:xfrm>
            <a:custGeom>
              <a:avLst/>
              <a:gdLst>
                <a:gd name="connsiteX0" fmla="*/ 711 w 3820238"/>
                <a:gd name="connsiteY0" fmla="*/ 0 h 874729"/>
                <a:gd name="connsiteX1" fmla="*/ 3820236 w 3820238"/>
                <a:gd name="connsiteY1" fmla="*/ 0 h 874729"/>
                <a:gd name="connsiteX2" fmla="*/ 3820236 w 3820238"/>
                <a:gd name="connsiteY2" fmla="*/ 547965 h 874729"/>
                <a:gd name="connsiteX3" fmla="*/ 3820238 w 3820238"/>
                <a:gd name="connsiteY3" fmla="*/ 547975 h 874729"/>
                <a:gd name="connsiteX4" fmla="*/ 3820236 w 3820238"/>
                <a:gd name="connsiteY4" fmla="*/ 547985 h 874729"/>
                <a:gd name="connsiteX5" fmla="*/ 3820236 w 3820238"/>
                <a:gd name="connsiteY5" fmla="*/ 560728 h 874729"/>
                <a:gd name="connsiteX6" fmla="*/ 3817664 w 3820238"/>
                <a:gd name="connsiteY6" fmla="*/ 560728 h 874729"/>
                <a:gd name="connsiteX7" fmla="*/ 3794560 w 3820238"/>
                <a:gd name="connsiteY7" fmla="*/ 675162 h 874729"/>
                <a:gd name="connsiteX8" fmla="*/ 3559337 w 3820238"/>
                <a:gd name="connsiteY8" fmla="*/ 868091 h 874729"/>
                <a:gd name="connsiteX9" fmla="*/ 3507487 w 3820238"/>
                <a:gd name="connsiteY9" fmla="*/ 873317 h 874729"/>
                <a:gd name="connsiteX10" fmla="*/ 3507487 w 3820238"/>
                <a:gd name="connsiteY10" fmla="*/ 874729 h 874729"/>
                <a:gd name="connsiteX11" fmla="*/ 3493484 w 3820238"/>
                <a:gd name="connsiteY11" fmla="*/ 874729 h 874729"/>
                <a:gd name="connsiteX12" fmla="*/ 326754 w 3820238"/>
                <a:gd name="connsiteY12" fmla="*/ 874729 h 874729"/>
                <a:gd name="connsiteX13" fmla="*/ 319609 w 3820238"/>
                <a:gd name="connsiteY13" fmla="*/ 874729 h 874729"/>
                <a:gd name="connsiteX14" fmla="*/ 319609 w 3820238"/>
                <a:gd name="connsiteY14" fmla="*/ 874009 h 874729"/>
                <a:gd name="connsiteX15" fmla="*/ 260902 w 3820238"/>
                <a:gd name="connsiteY15" fmla="*/ 868091 h 874729"/>
                <a:gd name="connsiteX16" fmla="*/ 19827 w 3820238"/>
                <a:gd name="connsiteY16" fmla="*/ 660324 h 874729"/>
                <a:gd name="connsiteX17" fmla="*/ 2251 w 3820238"/>
                <a:gd name="connsiteY17" fmla="*/ 560728 h 874729"/>
                <a:gd name="connsiteX18" fmla="*/ 711 w 3820238"/>
                <a:gd name="connsiteY18" fmla="*/ 560728 h 874729"/>
                <a:gd name="connsiteX19" fmla="*/ 711 w 3820238"/>
                <a:gd name="connsiteY19" fmla="*/ 552004 h 874729"/>
                <a:gd name="connsiteX20" fmla="*/ 0 w 3820238"/>
                <a:gd name="connsiteY20" fmla="*/ 547975 h 874729"/>
                <a:gd name="connsiteX21" fmla="*/ 711 w 3820238"/>
                <a:gd name="connsiteY21" fmla="*/ 543946 h 874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20238" h="874729" fill="norm" stroke="1" extrusionOk="0">
                  <a:moveTo>
                    <a:pt x="711" y="0"/>
                  </a:moveTo>
                  <a:lnTo>
                    <a:pt x="3820236" y="0"/>
                  </a:lnTo>
                  <a:lnTo>
                    <a:pt x="3820236" y="547965"/>
                  </a:lnTo>
                  <a:lnTo>
                    <a:pt x="3820238" y="547975"/>
                  </a:lnTo>
                  <a:lnTo>
                    <a:pt x="3820236" y="547985"/>
                  </a:lnTo>
                  <a:lnTo>
                    <a:pt x="3820236" y="560728"/>
                  </a:lnTo>
                  <a:lnTo>
                    <a:pt x="3817664" y="560728"/>
                  </a:lnTo>
                  <a:lnTo>
                    <a:pt x="3794560" y="675162"/>
                  </a:lnTo>
                  <a:cubicBezTo>
                    <a:pt x="3753224" y="772893"/>
                    <a:pt x="3665691" y="846327"/>
                    <a:pt x="3559337" y="868091"/>
                  </a:cubicBezTo>
                  <a:lnTo>
                    <a:pt x="3507487" y="873317"/>
                  </a:lnTo>
                  <a:lnTo>
                    <a:pt x="3507487" y="874729"/>
                  </a:lnTo>
                  <a:lnTo>
                    <a:pt x="3493484" y="874729"/>
                  </a:lnTo>
                  <a:lnTo>
                    <a:pt x="326754" y="874729"/>
                  </a:lnTo>
                  <a:lnTo>
                    <a:pt x="319609" y="874729"/>
                  </a:lnTo>
                  <a:lnTo>
                    <a:pt x="319609" y="874009"/>
                  </a:lnTo>
                  <a:lnTo>
                    <a:pt x="260902" y="868091"/>
                  </a:lnTo>
                  <a:cubicBezTo>
                    <a:pt x="149230" y="845239"/>
                    <a:pt x="58308" y="765420"/>
                    <a:pt x="19827" y="660324"/>
                  </a:cubicBezTo>
                  <a:lnTo>
                    <a:pt x="2251" y="560728"/>
                  </a:lnTo>
                  <a:lnTo>
                    <a:pt x="711" y="560728"/>
                  </a:lnTo>
                  <a:lnTo>
                    <a:pt x="711" y="552004"/>
                  </a:lnTo>
                  <a:lnTo>
                    <a:pt x="0" y="547975"/>
                  </a:lnTo>
                  <a:lnTo>
                    <a:pt x="711" y="5439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</p:grpSp>
      <p:pic>
        <p:nvPicPr>
          <p:cNvPr id="1643394871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26596" y="1938550"/>
            <a:ext cx="665712" cy="665712"/>
          </a:xfrm>
          <a:prstGeom prst="rect">
            <a:avLst/>
          </a:prstGeom>
        </p:spPr>
      </p:pic>
      <p:sp>
        <p:nvSpPr>
          <p:cNvPr id="232354707" name="Прямоугольник 65"/>
          <p:cNvSpPr/>
          <p:nvPr/>
        </p:nvSpPr>
        <p:spPr bwMode="auto">
          <a:xfrm flipH="0" flipV="0">
            <a:off x="1282389" y="2797771"/>
            <a:ext cx="8406684" cy="315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5908" indent="-305908" algn="just">
              <a:buFont typeface="Arial"/>
              <a:buChar char="•"/>
              <a:defRPr/>
            </a:pP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разделение полномочий между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областным Собранием депутатов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,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Правительством Архангельской области,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исполнительным органом государственной власти Архангельской области, уполномоченный в сфере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государственной поддержки ведения садоводства и огородничества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,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органами местного самоуправления муниципальных образований Архангельской области,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садоводческими и огородническими некоммерческими товариществами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. </a:t>
            </a:r>
            <a:endParaRPr sz="19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305908" indent="-305908" algn="just">
              <a:buFont typeface="Arial"/>
              <a:buChar char="•"/>
              <a:defRPr/>
            </a:pPr>
            <a:endParaRPr sz="12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305908" indent="-305908">
              <a:buFont typeface="Arial"/>
              <a:buChar char="•"/>
              <a:defRPr/>
            </a:pP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утверждение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объемов финансирования государственной поддержки ведения садоводства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и огородничества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. </a:t>
            </a:r>
            <a:endParaRPr sz="1900" b="1" i="0" u="none" strike="noStrike" cap="none" spc="0">
              <a:solidFill>
                <a:srgbClr val="408A0F"/>
              </a:solidFill>
              <a:latin typeface="Calibri Light"/>
              <a:cs typeface="Calibri Light"/>
            </a:endParaRPr>
          </a:p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381390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838198" y="494590"/>
            <a:ext cx="11360295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Астраханская область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 «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 реализации отдельных положений федерального закона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 «О ведении гражданами садоводства и огородничества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для собственных нужд и о внесении изменений в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отдельные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законодательные акты Российской Федерации»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ea typeface="Calibri Light"/>
                <a:cs typeface="Calibri Light"/>
              </a:rPr>
              <a:t> </a:t>
            </a:r>
            <a:endParaRPr sz="2800"/>
          </a:p>
        </p:txBody>
      </p:sp>
      <p:grpSp>
        <p:nvGrpSpPr>
          <p:cNvPr id="2143645787" name="Группа 49"/>
          <p:cNvGrpSpPr/>
          <p:nvPr/>
        </p:nvGrpSpPr>
        <p:grpSpPr bwMode="auto">
          <a:xfrm flipH="0" flipV="0">
            <a:off x="991742" y="1679377"/>
            <a:ext cx="9107553" cy="4279998"/>
            <a:chOff x="0" y="0"/>
            <a:chExt cx="9107553" cy="4279998"/>
          </a:xfrm>
        </p:grpSpPr>
        <p:sp>
          <p:nvSpPr>
            <p:cNvPr id="271586423" name="Овал 50"/>
            <p:cNvSpPr/>
            <p:nvPr/>
          </p:nvSpPr>
          <p:spPr bwMode="auto">
            <a:xfrm>
              <a:off x="1569345" y="338720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2561151" name="Овал 51"/>
            <p:cNvSpPr/>
            <p:nvPr/>
          </p:nvSpPr>
          <p:spPr bwMode="auto">
            <a:xfrm>
              <a:off x="6901207" y="334971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7052292" name="Прямоугольник: скругленные углы 52"/>
            <p:cNvSpPr/>
            <p:nvPr/>
          </p:nvSpPr>
          <p:spPr bwMode="auto">
            <a:xfrm>
              <a:off x="113995" y="622089"/>
              <a:ext cx="8886439" cy="33497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1454479185" name="Полилиния: фигура 53"/>
            <p:cNvSpPr/>
            <p:nvPr/>
          </p:nvSpPr>
          <p:spPr bwMode="auto">
            <a:xfrm>
              <a:off x="1891283" y="334971"/>
              <a:ext cx="5331863" cy="574236"/>
            </a:xfrm>
            <a:custGeom>
              <a:avLst/>
              <a:gdLst>
                <a:gd name="connsiteX0" fmla="*/ 0 w 2295000"/>
                <a:gd name="connsiteY0" fmla="*/ 0 h 270000"/>
                <a:gd name="connsiteX1" fmla="*/ 45001 w 2295000"/>
                <a:gd name="connsiteY1" fmla="*/ 0 h 270000"/>
                <a:gd name="connsiteX2" fmla="*/ 2249999 w 2295000"/>
                <a:gd name="connsiteY2" fmla="*/ 0 h 270000"/>
                <a:gd name="connsiteX3" fmla="*/ 2295000 w 2295000"/>
                <a:gd name="connsiteY3" fmla="*/ 0 h 270000"/>
                <a:gd name="connsiteX4" fmla="*/ 2295000 w 2295000"/>
                <a:gd name="connsiteY4" fmla="*/ 45001 h 270000"/>
                <a:gd name="connsiteX5" fmla="*/ 2295000 w 2295000"/>
                <a:gd name="connsiteY5" fmla="*/ 90000 h 270000"/>
                <a:gd name="connsiteX6" fmla="*/ 2295000 w 2295000"/>
                <a:gd name="connsiteY6" fmla="*/ 224999 h 270000"/>
                <a:gd name="connsiteX7" fmla="*/ 2249999 w 2295000"/>
                <a:gd name="connsiteY7" fmla="*/ 270000 h 270000"/>
                <a:gd name="connsiteX8" fmla="*/ 45001 w 2295000"/>
                <a:gd name="connsiteY8" fmla="*/ 270000 h 270000"/>
                <a:gd name="connsiteX9" fmla="*/ 0 w 2295000"/>
                <a:gd name="connsiteY9" fmla="*/ 224999 h 270000"/>
                <a:gd name="connsiteX10" fmla="*/ 0 w 2295000"/>
                <a:gd name="connsiteY10" fmla="*/ 90000 h 270000"/>
                <a:gd name="connsiteX11" fmla="*/ 0 w 2295000"/>
                <a:gd name="connsiteY11" fmla="*/ 45001 h 2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5000" h="270000" fill="norm" stroke="1" extrusionOk="0">
                  <a:moveTo>
                    <a:pt x="0" y="0"/>
                  </a:moveTo>
                  <a:lnTo>
                    <a:pt x="45001" y="0"/>
                  </a:lnTo>
                  <a:lnTo>
                    <a:pt x="2249999" y="0"/>
                  </a:lnTo>
                  <a:lnTo>
                    <a:pt x="2295000" y="0"/>
                  </a:lnTo>
                  <a:lnTo>
                    <a:pt x="2295000" y="45001"/>
                  </a:lnTo>
                  <a:lnTo>
                    <a:pt x="2295000" y="90000"/>
                  </a:lnTo>
                  <a:lnTo>
                    <a:pt x="2295000" y="224999"/>
                  </a:lnTo>
                  <a:cubicBezTo>
                    <a:pt x="2295000" y="249852"/>
                    <a:pt x="2274852" y="270000"/>
                    <a:pt x="2249999" y="270000"/>
                  </a:cubicBezTo>
                  <a:lnTo>
                    <a:pt x="45001" y="270000"/>
                  </a:lnTo>
                  <a:cubicBezTo>
                    <a:pt x="20148" y="270000"/>
                    <a:pt x="0" y="249852"/>
                    <a:pt x="0" y="224999"/>
                  </a:cubicBezTo>
                  <a:lnTo>
                    <a:pt x="0" y="90000"/>
                  </a:lnTo>
                  <a:lnTo>
                    <a:pt x="0" y="4500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84312407" name="Овал 54"/>
            <p:cNvSpPr/>
            <p:nvPr/>
          </p:nvSpPr>
          <p:spPr bwMode="auto">
            <a:xfrm>
              <a:off x="3877663" y="0"/>
              <a:ext cx="1359102" cy="1244179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67433401" name="Полилиния: фигура 55"/>
            <p:cNvSpPr/>
            <p:nvPr/>
          </p:nvSpPr>
          <p:spPr bwMode="auto">
            <a:xfrm>
              <a:off x="120834" y="2111427"/>
              <a:ext cx="8868840" cy="1860371"/>
            </a:xfrm>
            <a:custGeom>
              <a:avLst/>
              <a:gdLst>
                <a:gd name="connsiteX0" fmla="*/ 281 w 3817425"/>
                <a:gd name="connsiteY0" fmla="*/ 0 h 874728"/>
                <a:gd name="connsiteX1" fmla="*/ 3817425 w 3817425"/>
                <a:gd name="connsiteY1" fmla="*/ 0 h 874728"/>
                <a:gd name="connsiteX2" fmla="*/ 3817425 w 3817425"/>
                <a:gd name="connsiteY2" fmla="*/ 561514 h 874728"/>
                <a:gd name="connsiteX3" fmla="*/ 3817425 w 3817425"/>
                <a:gd name="connsiteY3" fmla="*/ 565051 h 874728"/>
                <a:gd name="connsiteX4" fmla="*/ 3816711 w 3817425"/>
                <a:gd name="connsiteY4" fmla="*/ 565051 h 874728"/>
                <a:gd name="connsiteX5" fmla="*/ 3792811 w 3817425"/>
                <a:gd name="connsiteY5" fmla="*/ 683431 h 874728"/>
                <a:gd name="connsiteX6" fmla="*/ 3504211 w 3817425"/>
                <a:gd name="connsiteY6" fmla="*/ 874728 h 874728"/>
                <a:gd name="connsiteX7" fmla="*/ 3497773 w 3817425"/>
                <a:gd name="connsiteY7" fmla="*/ 874079 h 874728"/>
                <a:gd name="connsiteX8" fmla="*/ 319652 w 3817425"/>
                <a:gd name="connsiteY8" fmla="*/ 874079 h 874728"/>
                <a:gd name="connsiteX9" fmla="*/ 313214 w 3817425"/>
                <a:gd name="connsiteY9" fmla="*/ 874728 h 874728"/>
                <a:gd name="connsiteX10" fmla="*/ 24614 w 3817425"/>
                <a:gd name="connsiteY10" fmla="*/ 683431 h 874728"/>
                <a:gd name="connsiteX11" fmla="*/ 714 w 3817425"/>
                <a:gd name="connsiteY11" fmla="*/ 565051 h 874728"/>
                <a:gd name="connsiteX12" fmla="*/ 281 w 3817425"/>
                <a:gd name="connsiteY12" fmla="*/ 565051 h 874728"/>
                <a:gd name="connsiteX13" fmla="*/ 281 w 3817425"/>
                <a:gd name="connsiteY13" fmla="*/ 562907 h 874728"/>
                <a:gd name="connsiteX14" fmla="*/ 0 w 3817425"/>
                <a:gd name="connsiteY14" fmla="*/ 561514 h 874728"/>
                <a:gd name="connsiteX15" fmla="*/ 281 w 3817425"/>
                <a:gd name="connsiteY15" fmla="*/ 560121 h 874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17425" h="874728" fill="norm" stroke="1" extrusionOk="0">
                  <a:moveTo>
                    <a:pt x="281" y="0"/>
                  </a:moveTo>
                  <a:lnTo>
                    <a:pt x="3817425" y="0"/>
                  </a:lnTo>
                  <a:lnTo>
                    <a:pt x="3817425" y="561514"/>
                  </a:lnTo>
                  <a:lnTo>
                    <a:pt x="3817425" y="565051"/>
                  </a:lnTo>
                  <a:lnTo>
                    <a:pt x="3816711" y="565051"/>
                  </a:lnTo>
                  <a:lnTo>
                    <a:pt x="3792811" y="683431"/>
                  </a:lnTo>
                  <a:cubicBezTo>
                    <a:pt x="3745263" y="795848"/>
                    <a:pt x="3633948" y="874728"/>
                    <a:pt x="3504211" y="874728"/>
                  </a:cubicBezTo>
                  <a:lnTo>
                    <a:pt x="3497773" y="874079"/>
                  </a:lnTo>
                  <a:lnTo>
                    <a:pt x="319652" y="874079"/>
                  </a:lnTo>
                  <a:lnTo>
                    <a:pt x="313214" y="874728"/>
                  </a:lnTo>
                  <a:cubicBezTo>
                    <a:pt x="183477" y="874728"/>
                    <a:pt x="72162" y="795848"/>
                    <a:pt x="24614" y="683431"/>
                  </a:cubicBezTo>
                  <a:lnTo>
                    <a:pt x="714" y="565051"/>
                  </a:lnTo>
                  <a:lnTo>
                    <a:pt x="281" y="565051"/>
                  </a:lnTo>
                  <a:lnTo>
                    <a:pt x="281" y="562907"/>
                  </a:lnTo>
                  <a:lnTo>
                    <a:pt x="0" y="561514"/>
                  </a:lnTo>
                  <a:lnTo>
                    <a:pt x="281" y="56012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83643501" name="Прямоугольник 56"/>
            <p:cNvSpPr/>
            <p:nvPr/>
          </p:nvSpPr>
          <p:spPr bwMode="auto">
            <a:xfrm flipH="0" flipV="0">
              <a:off x="0" y="2128911"/>
              <a:ext cx="9107553" cy="21510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38472468" name="Овал 57"/>
            <p:cNvSpPr/>
            <p:nvPr/>
          </p:nvSpPr>
          <p:spPr bwMode="auto">
            <a:xfrm>
              <a:off x="114301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13854454" name="Овал 58"/>
            <p:cNvSpPr/>
            <p:nvPr/>
          </p:nvSpPr>
          <p:spPr bwMode="auto">
            <a:xfrm>
              <a:off x="7471413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                 </a:t>
              </a:r>
              <a:endParaRPr lang="ru-RU"/>
            </a:p>
          </p:txBody>
        </p:sp>
        <p:sp>
          <p:nvSpPr>
            <p:cNvPr id="2007004549" name="Прямоугольник 59"/>
            <p:cNvSpPr/>
            <p:nvPr/>
          </p:nvSpPr>
          <p:spPr bwMode="auto">
            <a:xfrm>
              <a:off x="856834" y="2576856"/>
              <a:ext cx="7406244" cy="1389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93998301" name="Прямоугольник 60"/>
            <p:cNvSpPr/>
            <p:nvPr/>
          </p:nvSpPr>
          <p:spPr bwMode="auto">
            <a:xfrm>
              <a:off x="115953" y="2106361"/>
              <a:ext cx="8873719" cy="1192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</a:t>
              </a:r>
              <a:endParaRPr lang="ru-RU"/>
            </a:p>
          </p:txBody>
        </p:sp>
        <p:sp>
          <p:nvSpPr>
            <p:cNvPr id="1473146574" name="Полилиния: фигура 61"/>
            <p:cNvSpPr/>
            <p:nvPr/>
          </p:nvSpPr>
          <p:spPr bwMode="auto">
            <a:xfrm>
              <a:off x="114301" y="2111427"/>
              <a:ext cx="8875375" cy="1860375"/>
            </a:xfrm>
            <a:custGeom>
              <a:avLst/>
              <a:gdLst>
                <a:gd name="connsiteX0" fmla="*/ 711 w 3820238"/>
                <a:gd name="connsiteY0" fmla="*/ 0 h 874729"/>
                <a:gd name="connsiteX1" fmla="*/ 3820236 w 3820238"/>
                <a:gd name="connsiteY1" fmla="*/ 0 h 874729"/>
                <a:gd name="connsiteX2" fmla="*/ 3820236 w 3820238"/>
                <a:gd name="connsiteY2" fmla="*/ 547965 h 874729"/>
                <a:gd name="connsiteX3" fmla="*/ 3820238 w 3820238"/>
                <a:gd name="connsiteY3" fmla="*/ 547975 h 874729"/>
                <a:gd name="connsiteX4" fmla="*/ 3820236 w 3820238"/>
                <a:gd name="connsiteY4" fmla="*/ 547985 h 874729"/>
                <a:gd name="connsiteX5" fmla="*/ 3820236 w 3820238"/>
                <a:gd name="connsiteY5" fmla="*/ 560728 h 874729"/>
                <a:gd name="connsiteX6" fmla="*/ 3817664 w 3820238"/>
                <a:gd name="connsiteY6" fmla="*/ 560728 h 874729"/>
                <a:gd name="connsiteX7" fmla="*/ 3794560 w 3820238"/>
                <a:gd name="connsiteY7" fmla="*/ 675162 h 874729"/>
                <a:gd name="connsiteX8" fmla="*/ 3559337 w 3820238"/>
                <a:gd name="connsiteY8" fmla="*/ 868091 h 874729"/>
                <a:gd name="connsiteX9" fmla="*/ 3507487 w 3820238"/>
                <a:gd name="connsiteY9" fmla="*/ 873317 h 874729"/>
                <a:gd name="connsiteX10" fmla="*/ 3507487 w 3820238"/>
                <a:gd name="connsiteY10" fmla="*/ 874729 h 874729"/>
                <a:gd name="connsiteX11" fmla="*/ 3493484 w 3820238"/>
                <a:gd name="connsiteY11" fmla="*/ 874729 h 874729"/>
                <a:gd name="connsiteX12" fmla="*/ 326754 w 3820238"/>
                <a:gd name="connsiteY12" fmla="*/ 874729 h 874729"/>
                <a:gd name="connsiteX13" fmla="*/ 319609 w 3820238"/>
                <a:gd name="connsiteY13" fmla="*/ 874729 h 874729"/>
                <a:gd name="connsiteX14" fmla="*/ 319609 w 3820238"/>
                <a:gd name="connsiteY14" fmla="*/ 874009 h 874729"/>
                <a:gd name="connsiteX15" fmla="*/ 260902 w 3820238"/>
                <a:gd name="connsiteY15" fmla="*/ 868091 h 874729"/>
                <a:gd name="connsiteX16" fmla="*/ 19827 w 3820238"/>
                <a:gd name="connsiteY16" fmla="*/ 660324 h 874729"/>
                <a:gd name="connsiteX17" fmla="*/ 2251 w 3820238"/>
                <a:gd name="connsiteY17" fmla="*/ 560728 h 874729"/>
                <a:gd name="connsiteX18" fmla="*/ 711 w 3820238"/>
                <a:gd name="connsiteY18" fmla="*/ 560728 h 874729"/>
                <a:gd name="connsiteX19" fmla="*/ 711 w 3820238"/>
                <a:gd name="connsiteY19" fmla="*/ 552004 h 874729"/>
                <a:gd name="connsiteX20" fmla="*/ 0 w 3820238"/>
                <a:gd name="connsiteY20" fmla="*/ 547975 h 874729"/>
                <a:gd name="connsiteX21" fmla="*/ 711 w 3820238"/>
                <a:gd name="connsiteY21" fmla="*/ 543946 h 874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20238" h="874729" fill="norm" stroke="1" extrusionOk="0">
                  <a:moveTo>
                    <a:pt x="711" y="0"/>
                  </a:moveTo>
                  <a:lnTo>
                    <a:pt x="3820236" y="0"/>
                  </a:lnTo>
                  <a:lnTo>
                    <a:pt x="3820236" y="547965"/>
                  </a:lnTo>
                  <a:lnTo>
                    <a:pt x="3820238" y="547975"/>
                  </a:lnTo>
                  <a:lnTo>
                    <a:pt x="3820236" y="547985"/>
                  </a:lnTo>
                  <a:lnTo>
                    <a:pt x="3820236" y="560728"/>
                  </a:lnTo>
                  <a:lnTo>
                    <a:pt x="3817664" y="560728"/>
                  </a:lnTo>
                  <a:lnTo>
                    <a:pt x="3794560" y="675162"/>
                  </a:lnTo>
                  <a:cubicBezTo>
                    <a:pt x="3753224" y="772893"/>
                    <a:pt x="3665691" y="846327"/>
                    <a:pt x="3559337" y="868091"/>
                  </a:cubicBezTo>
                  <a:lnTo>
                    <a:pt x="3507487" y="873317"/>
                  </a:lnTo>
                  <a:lnTo>
                    <a:pt x="3507487" y="874729"/>
                  </a:lnTo>
                  <a:lnTo>
                    <a:pt x="3493484" y="874729"/>
                  </a:lnTo>
                  <a:lnTo>
                    <a:pt x="326754" y="874729"/>
                  </a:lnTo>
                  <a:lnTo>
                    <a:pt x="319609" y="874729"/>
                  </a:lnTo>
                  <a:lnTo>
                    <a:pt x="319609" y="874009"/>
                  </a:lnTo>
                  <a:lnTo>
                    <a:pt x="260902" y="868091"/>
                  </a:lnTo>
                  <a:cubicBezTo>
                    <a:pt x="149230" y="845239"/>
                    <a:pt x="58308" y="765420"/>
                    <a:pt x="19827" y="660324"/>
                  </a:cubicBezTo>
                  <a:lnTo>
                    <a:pt x="2251" y="560728"/>
                  </a:lnTo>
                  <a:lnTo>
                    <a:pt x="711" y="560728"/>
                  </a:lnTo>
                  <a:lnTo>
                    <a:pt x="711" y="552004"/>
                  </a:lnTo>
                  <a:lnTo>
                    <a:pt x="0" y="547975"/>
                  </a:lnTo>
                  <a:lnTo>
                    <a:pt x="711" y="5439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</p:grpSp>
      <p:pic>
        <p:nvPicPr>
          <p:cNvPr id="1330809686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26596" y="1938550"/>
            <a:ext cx="665712" cy="665712"/>
          </a:xfrm>
          <a:prstGeom prst="rect">
            <a:avLst/>
          </a:prstGeom>
        </p:spPr>
      </p:pic>
      <p:sp>
        <p:nvSpPr>
          <p:cNvPr id="1073614595" name="Прямоугольник 65"/>
          <p:cNvSpPr/>
          <p:nvPr/>
        </p:nvSpPr>
        <p:spPr bwMode="auto">
          <a:xfrm flipH="0" flipV="0">
            <a:off x="1355912" y="3130684"/>
            <a:ext cx="8407080" cy="1539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5908" indent="-305908" algn="just">
              <a:buFont typeface="Arial"/>
              <a:buChar char="•"/>
              <a:defRPr/>
            </a:pP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определяет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п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орядок бе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звозмездного приобретения в государственную собственность Астраханской области или муниципальную собственность муниципального образования Астраханской области имущества общего пользования, расположенного в границах территории садоводства или огородничества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.</a:t>
            </a:r>
            <a:endParaRPr lang="ru-RU" sz="19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3039989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865942" y="612987"/>
            <a:ext cx="11360295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Республика Бурятия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 «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 поддержке садоводов и огородников </a:t>
            </a:r>
            <a:b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</a:b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и их садоводческих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и огороднических некоммерческих товариществ </a:t>
            </a:r>
            <a:b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</a:b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в Республике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Буря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тия»</a:t>
            </a:r>
            <a:endParaRPr lang="ru-RU" sz="2800" b="1" i="0" u="none" strike="noStrike" cap="none" spc="0">
              <a:solidFill>
                <a:srgbClr val="408A0F"/>
              </a:solidFill>
              <a:latin typeface="Calibri Light"/>
              <a:cs typeface="Calibri Light"/>
            </a:endParaRPr>
          </a:p>
        </p:txBody>
      </p:sp>
      <p:grpSp>
        <p:nvGrpSpPr>
          <p:cNvPr id="223892730" name="Группа 49"/>
          <p:cNvGrpSpPr/>
          <p:nvPr/>
        </p:nvGrpSpPr>
        <p:grpSpPr bwMode="auto">
          <a:xfrm flipH="0" flipV="0">
            <a:off x="991742" y="1679377"/>
            <a:ext cx="9107553" cy="4279998"/>
            <a:chOff x="0" y="0"/>
            <a:chExt cx="9107553" cy="4279998"/>
          </a:xfrm>
        </p:grpSpPr>
        <p:sp>
          <p:nvSpPr>
            <p:cNvPr id="640229743" name="Овал 50"/>
            <p:cNvSpPr/>
            <p:nvPr/>
          </p:nvSpPr>
          <p:spPr bwMode="auto">
            <a:xfrm>
              <a:off x="1569345" y="338720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94076261" name="Овал 51"/>
            <p:cNvSpPr/>
            <p:nvPr/>
          </p:nvSpPr>
          <p:spPr bwMode="auto">
            <a:xfrm>
              <a:off x="6901207" y="334971"/>
              <a:ext cx="643875" cy="105276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90052670" name="Прямоугольник: скругленные углы 52"/>
            <p:cNvSpPr/>
            <p:nvPr/>
          </p:nvSpPr>
          <p:spPr bwMode="auto">
            <a:xfrm>
              <a:off x="113995" y="622089"/>
              <a:ext cx="8886439" cy="334971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972712925" name="Полилиния: фигура 53"/>
            <p:cNvSpPr/>
            <p:nvPr/>
          </p:nvSpPr>
          <p:spPr bwMode="auto">
            <a:xfrm>
              <a:off x="1891283" y="334971"/>
              <a:ext cx="5331863" cy="574236"/>
            </a:xfrm>
            <a:custGeom>
              <a:avLst/>
              <a:gdLst>
                <a:gd name="connsiteX0" fmla="*/ 0 w 2295000"/>
                <a:gd name="connsiteY0" fmla="*/ 0 h 270000"/>
                <a:gd name="connsiteX1" fmla="*/ 45001 w 2295000"/>
                <a:gd name="connsiteY1" fmla="*/ 0 h 270000"/>
                <a:gd name="connsiteX2" fmla="*/ 2249999 w 2295000"/>
                <a:gd name="connsiteY2" fmla="*/ 0 h 270000"/>
                <a:gd name="connsiteX3" fmla="*/ 2295000 w 2295000"/>
                <a:gd name="connsiteY3" fmla="*/ 0 h 270000"/>
                <a:gd name="connsiteX4" fmla="*/ 2295000 w 2295000"/>
                <a:gd name="connsiteY4" fmla="*/ 45001 h 270000"/>
                <a:gd name="connsiteX5" fmla="*/ 2295000 w 2295000"/>
                <a:gd name="connsiteY5" fmla="*/ 90000 h 270000"/>
                <a:gd name="connsiteX6" fmla="*/ 2295000 w 2295000"/>
                <a:gd name="connsiteY6" fmla="*/ 224999 h 270000"/>
                <a:gd name="connsiteX7" fmla="*/ 2249999 w 2295000"/>
                <a:gd name="connsiteY7" fmla="*/ 270000 h 270000"/>
                <a:gd name="connsiteX8" fmla="*/ 45001 w 2295000"/>
                <a:gd name="connsiteY8" fmla="*/ 270000 h 270000"/>
                <a:gd name="connsiteX9" fmla="*/ 0 w 2295000"/>
                <a:gd name="connsiteY9" fmla="*/ 224999 h 270000"/>
                <a:gd name="connsiteX10" fmla="*/ 0 w 2295000"/>
                <a:gd name="connsiteY10" fmla="*/ 90000 h 270000"/>
                <a:gd name="connsiteX11" fmla="*/ 0 w 2295000"/>
                <a:gd name="connsiteY11" fmla="*/ 45001 h 2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5000" h="270000" fill="norm" stroke="1" extrusionOk="0">
                  <a:moveTo>
                    <a:pt x="0" y="0"/>
                  </a:moveTo>
                  <a:lnTo>
                    <a:pt x="45001" y="0"/>
                  </a:lnTo>
                  <a:lnTo>
                    <a:pt x="2249999" y="0"/>
                  </a:lnTo>
                  <a:lnTo>
                    <a:pt x="2295000" y="0"/>
                  </a:lnTo>
                  <a:lnTo>
                    <a:pt x="2295000" y="45001"/>
                  </a:lnTo>
                  <a:lnTo>
                    <a:pt x="2295000" y="90000"/>
                  </a:lnTo>
                  <a:lnTo>
                    <a:pt x="2295000" y="224999"/>
                  </a:lnTo>
                  <a:cubicBezTo>
                    <a:pt x="2295000" y="249852"/>
                    <a:pt x="2274852" y="270000"/>
                    <a:pt x="2249999" y="270000"/>
                  </a:cubicBezTo>
                  <a:lnTo>
                    <a:pt x="45001" y="270000"/>
                  </a:lnTo>
                  <a:cubicBezTo>
                    <a:pt x="20148" y="270000"/>
                    <a:pt x="0" y="249852"/>
                    <a:pt x="0" y="224999"/>
                  </a:cubicBezTo>
                  <a:lnTo>
                    <a:pt x="0" y="90000"/>
                  </a:lnTo>
                  <a:lnTo>
                    <a:pt x="0" y="4500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40095119" name="Овал 54"/>
            <p:cNvSpPr/>
            <p:nvPr/>
          </p:nvSpPr>
          <p:spPr bwMode="auto">
            <a:xfrm>
              <a:off x="3877663" y="0"/>
              <a:ext cx="1359102" cy="1244179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52234377" name="Полилиния: фигура 55"/>
            <p:cNvSpPr/>
            <p:nvPr/>
          </p:nvSpPr>
          <p:spPr bwMode="auto">
            <a:xfrm>
              <a:off x="120834" y="2111427"/>
              <a:ext cx="8868840" cy="1860371"/>
            </a:xfrm>
            <a:custGeom>
              <a:avLst/>
              <a:gdLst>
                <a:gd name="connsiteX0" fmla="*/ 281 w 3817425"/>
                <a:gd name="connsiteY0" fmla="*/ 0 h 874728"/>
                <a:gd name="connsiteX1" fmla="*/ 3817425 w 3817425"/>
                <a:gd name="connsiteY1" fmla="*/ 0 h 874728"/>
                <a:gd name="connsiteX2" fmla="*/ 3817425 w 3817425"/>
                <a:gd name="connsiteY2" fmla="*/ 561514 h 874728"/>
                <a:gd name="connsiteX3" fmla="*/ 3817425 w 3817425"/>
                <a:gd name="connsiteY3" fmla="*/ 565051 h 874728"/>
                <a:gd name="connsiteX4" fmla="*/ 3816711 w 3817425"/>
                <a:gd name="connsiteY4" fmla="*/ 565051 h 874728"/>
                <a:gd name="connsiteX5" fmla="*/ 3792811 w 3817425"/>
                <a:gd name="connsiteY5" fmla="*/ 683431 h 874728"/>
                <a:gd name="connsiteX6" fmla="*/ 3504211 w 3817425"/>
                <a:gd name="connsiteY6" fmla="*/ 874728 h 874728"/>
                <a:gd name="connsiteX7" fmla="*/ 3497773 w 3817425"/>
                <a:gd name="connsiteY7" fmla="*/ 874079 h 874728"/>
                <a:gd name="connsiteX8" fmla="*/ 319652 w 3817425"/>
                <a:gd name="connsiteY8" fmla="*/ 874079 h 874728"/>
                <a:gd name="connsiteX9" fmla="*/ 313214 w 3817425"/>
                <a:gd name="connsiteY9" fmla="*/ 874728 h 874728"/>
                <a:gd name="connsiteX10" fmla="*/ 24614 w 3817425"/>
                <a:gd name="connsiteY10" fmla="*/ 683431 h 874728"/>
                <a:gd name="connsiteX11" fmla="*/ 714 w 3817425"/>
                <a:gd name="connsiteY11" fmla="*/ 565051 h 874728"/>
                <a:gd name="connsiteX12" fmla="*/ 281 w 3817425"/>
                <a:gd name="connsiteY12" fmla="*/ 565051 h 874728"/>
                <a:gd name="connsiteX13" fmla="*/ 281 w 3817425"/>
                <a:gd name="connsiteY13" fmla="*/ 562907 h 874728"/>
                <a:gd name="connsiteX14" fmla="*/ 0 w 3817425"/>
                <a:gd name="connsiteY14" fmla="*/ 561514 h 874728"/>
                <a:gd name="connsiteX15" fmla="*/ 281 w 3817425"/>
                <a:gd name="connsiteY15" fmla="*/ 560121 h 874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17425" h="874728" fill="norm" stroke="1" extrusionOk="0">
                  <a:moveTo>
                    <a:pt x="281" y="0"/>
                  </a:moveTo>
                  <a:lnTo>
                    <a:pt x="3817425" y="0"/>
                  </a:lnTo>
                  <a:lnTo>
                    <a:pt x="3817425" y="561514"/>
                  </a:lnTo>
                  <a:lnTo>
                    <a:pt x="3817425" y="565051"/>
                  </a:lnTo>
                  <a:lnTo>
                    <a:pt x="3816711" y="565051"/>
                  </a:lnTo>
                  <a:lnTo>
                    <a:pt x="3792811" y="683431"/>
                  </a:lnTo>
                  <a:cubicBezTo>
                    <a:pt x="3745263" y="795848"/>
                    <a:pt x="3633948" y="874728"/>
                    <a:pt x="3504211" y="874728"/>
                  </a:cubicBezTo>
                  <a:lnTo>
                    <a:pt x="3497773" y="874079"/>
                  </a:lnTo>
                  <a:lnTo>
                    <a:pt x="319652" y="874079"/>
                  </a:lnTo>
                  <a:lnTo>
                    <a:pt x="313214" y="874728"/>
                  </a:lnTo>
                  <a:cubicBezTo>
                    <a:pt x="183477" y="874728"/>
                    <a:pt x="72162" y="795848"/>
                    <a:pt x="24614" y="683431"/>
                  </a:cubicBezTo>
                  <a:lnTo>
                    <a:pt x="714" y="565051"/>
                  </a:lnTo>
                  <a:lnTo>
                    <a:pt x="281" y="565051"/>
                  </a:lnTo>
                  <a:lnTo>
                    <a:pt x="281" y="562907"/>
                  </a:lnTo>
                  <a:lnTo>
                    <a:pt x="0" y="561514"/>
                  </a:lnTo>
                  <a:lnTo>
                    <a:pt x="281" y="56012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42493494" name="Прямоугольник 56"/>
            <p:cNvSpPr/>
            <p:nvPr/>
          </p:nvSpPr>
          <p:spPr bwMode="auto">
            <a:xfrm flipH="0" flipV="0">
              <a:off x="0" y="2128911"/>
              <a:ext cx="9107553" cy="21510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38954266" name="Овал 57"/>
            <p:cNvSpPr/>
            <p:nvPr/>
          </p:nvSpPr>
          <p:spPr bwMode="auto">
            <a:xfrm>
              <a:off x="114301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77703014" name="Овал 58"/>
            <p:cNvSpPr/>
            <p:nvPr/>
          </p:nvSpPr>
          <p:spPr bwMode="auto">
            <a:xfrm>
              <a:off x="7471413" y="2576854"/>
              <a:ext cx="1518260" cy="13898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                 </a:t>
              </a:r>
              <a:endParaRPr lang="ru-RU"/>
            </a:p>
          </p:txBody>
        </p:sp>
        <p:sp>
          <p:nvSpPr>
            <p:cNvPr id="612918118" name="Прямоугольник 59"/>
            <p:cNvSpPr/>
            <p:nvPr/>
          </p:nvSpPr>
          <p:spPr bwMode="auto">
            <a:xfrm>
              <a:off x="856834" y="2576856"/>
              <a:ext cx="7406244" cy="13898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52981496" name="Прямоугольник 60"/>
            <p:cNvSpPr/>
            <p:nvPr/>
          </p:nvSpPr>
          <p:spPr bwMode="auto">
            <a:xfrm>
              <a:off x="115953" y="2106361"/>
              <a:ext cx="8873719" cy="1192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</a:t>
              </a:r>
              <a:endParaRPr lang="ru-RU"/>
            </a:p>
          </p:txBody>
        </p:sp>
        <p:sp>
          <p:nvSpPr>
            <p:cNvPr id="1472716160" name="Полилиния: фигура 61"/>
            <p:cNvSpPr/>
            <p:nvPr/>
          </p:nvSpPr>
          <p:spPr bwMode="auto">
            <a:xfrm>
              <a:off x="114301" y="2111427"/>
              <a:ext cx="8875375" cy="1860375"/>
            </a:xfrm>
            <a:custGeom>
              <a:avLst/>
              <a:gdLst>
                <a:gd name="connsiteX0" fmla="*/ 711 w 3820238"/>
                <a:gd name="connsiteY0" fmla="*/ 0 h 874729"/>
                <a:gd name="connsiteX1" fmla="*/ 3820236 w 3820238"/>
                <a:gd name="connsiteY1" fmla="*/ 0 h 874729"/>
                <a:gd name="connsiteX2" fmla="*/ 3820236 w 3820238"/>
                <a:gd name="connsiteY2" fmla="*/ 547965 h 874729"/>
                <a:gd name="connsiteX3" fmla="*/ 3820238 w 3820238"/>
                <a:gd name="connsiteY3" fmla="*/ 547975 h 874729"/>
                <a:gd name="connsiteX4" fmla="*/ 3820236 w 3820238"/>
                <a:gd name="connsiteY4" fmla="*/ 547985 h 874729"/>
                <a:gd name="connsiteX5" fmla="*/ 3820236 w 3820238"/>
                <a:gd name="connsiteY5" fmla="*/ 560728 h 874729"/>
                <a:gd name="connsiteX6" fmla="*/ 3817664 w 3820238"/>
                <a:gd name="connsiteY6" fmla="*/ 560728 h 874729"/>
                <a:gd name="connsiteX7" fmla="*/ 3794560 w 3820238"/>
                <a:gd name="connsiteY7" fmla="*/ 675162 h 874729"/>
                <a:gd name="connsiteX8" fmla="*/ 3559337 w 3820238"/>
                <a:gd name="connsiteY8" fmla="*/ 868091 h 874729"/>
                <a:gd name="connsiteX9" fmla="*/ 3507487 w 3820238"/>
                <a:gd name="connsiteY9" fmla="*/ 873317 h 874729"/>
                <a:gd name="connsiteX10" fmla="*/ 3507487 w 3820238"/>
                <a:gd name="connsiteY10" fmla="*/ 874729 h 874729"/>
                <a:gd name="connsiteX11" fmla="*/ 3493484 w 3820238"/>
                <a:gd name="connsiteY11" fmla="*/ 874729 h 874729"/>
                <a:gd name="connsiteX12" fmla="*/ 326754 w 3820238"/>
                <a:gd name="connsiteY12" fmla="*/ 874729 h 874729"/>
                <a:gd name="connsiteX13" fmla="*/ 319609 w 3820238"/>
                <a:gd name="connsiteY13" fmla="*/ 874729 h 874729"/>
                <a:gd name="connsiteX14" fmla="*/ 319609 w 3820238"/>
                <a:gd name="connsiteY14" fmla="*/ 874009 h 874729"/>
                <a:gd name="connsiteX15" fmla="*/ 260902 w 3820238"/>
                <a:gd name="connsiteY15" fmla="*/ 868091 h 874729"/>
                <a:gd name="connsiteX16" fmla="*/ 19827 w 3820238"/>
                <a:gd name="connsiteY16" fmla="*/ 660324 h 874729"/>
                <a:gd name="connsiteX17" fmla="*/ 2251 w 3820238"/>
                <a:gd name="connsiteY17" fmla="*/ 560728 h 874729"/>
                <a:gd name="connsiteX18" fmla="*/ 711 w 3820238"/>
                <a:gd name="connsiteY18" fmla="*/ 560728 h 874729"/>
                <a:gd name="connsiteX19" fmla="*/ 711 w 3820238"/>
                <a:gd name="connsiteY19" fmla="*/ 552004 h 874729"/>
                <a:gd name="connsiteX20" fmla="*/ 0 w 3820238"/>
                <a:gd name="connsiteY20" fmla="*/ 547975 h 874729"/>
                <a:gd name="connsiteX21" fmla="*/ 711 w 3820238"/>
                <a:gd name="connsiteY21" fmla="*/ 543946 h 874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20238" h="874729" fill="norm" stroke="1" extrusionOk="0">
                  <a:moveTo>
                    <a:pt x="711" y="0"/>
                  </a:moveTo>
                  <a:lnTo>
                    <a:pt x="3820236" y="0"/>
                  </a:lnTo>
                  <a:lnTo>
                    <a:pt x="3820236" y="547965"/>
                  </a:lnTo>
                  <a:lnTo>
                    <a:pt x="3820238" y="547975"/>
                  </a:lnTo>
                  <a:lnTo>
                    <a:pt x="3820236" y="547985"/>
                  </a:lnTo>
                  <a:lnTo>
                    <a:pt x="3820236" y="560728"/>
                  </a:lnTo>
                  <a:lnTo>
                    <a:pt x="3817664" y="560728"/>
                  </a:lnTo>
                  <a:lnTo>
                    <a:pt x="3794560" y="675162"/>
                  </a:lnTo>
                  <a:cubicBezTo>
                    <a:pt x="3753224" y="772893"/>
                    <a:pt x="3665691" y="846327"/>
                    <a:pt x="3559337" y="868091"/>
                  </a:cubicBezTo>
                  <a:lnTo>
                    <a:pt x="3507487" y="873317"/>
                  </a:lnTo>
                  <a:lnTo>
                    <a:pt x="3507487" y="874729"/>
                  </a:lnTo>
                  <a:lnTo>
                    <a:pt x="3493484" y="874729"/>
                  </a:lnTo>
                  <a:lnTo>
                    <a:pt x="326754" y="874729"/>
                  </a:lnTo>
                  <a:lnTo>
                    <a:pt x="319609" y="874729"/>
                  </a:lnTo>
                  <a:lnTo>
                    <a:pt x="319609" y="874009"/>
                  </a:lnTo>
                  <a:lnTo>
                    <a:pt x="260902" y="868091"/>
                  </a:lnTo>
                  <a:cubicBezTo>
                    <a:pt x="149230" y="845239"/>
                    <a:pt x="58308" y="765420"/>
                    <a:pt x="19827" y="660324"/>
                  </a:cubicBezTo>
                  <a:lnTo>
                    <a:pt x="2251" y="560728"/>
                  </a:lnTo>
                  <a:lnTo>
                    <a:pt x="711" y="560728"/>
                  </a:lnTo>
                  <a:lnTo>
                    <a:pt x="711" y="552004"/>
                  </a:lnTo>
                  <a:lnTo>
                    <a:pt x="0" y="547975"/>
                  </a:lnTo>
                  <a:lnTo>
                    <a:pt x="711" y="5439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</p:grpSp>
      <p:pic>
        <p:nvPicPr>
          <p:cNvPr id="1632049022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26596" y="1938550"/>
            <a:ext cx="665712" cy="665712"/>
          </a:xfrm>
          <a:prstGeom prst="rect">
            <a:avLst/>
          </a:prstGeom>
        </p:spPr>
      </p:pic>
      <p:sp>
        <p:nvSpPr>
          <p:cNvPr id="645252684" name="Прямоугольник 65"/>
          <p:cNvSpPr/>
          <p:nvPr/>
        </p:nvSpPr>
        <p:spPr bwMode="auto">
          <a:xfrm flipH="0" flipV="0">
            <a:off x="1355911" y="3241653"/>
            <a:ext cx="8407332" cy="960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5908" indent="-305908" algn="just">
              <a:buFont typeface="Arial"/>
              <a:buChar char="•"/>
              <a:defRPr/>
            </a:pP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пределяет за счет каких средств происходит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финансирование расходов </a:t>
            </a:r>
            <a:b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</a:b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на государственную поддержку садоводов, огородников и 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их</a:t>
            </a:r>
            <a:r>
              <a:rPr lang="ru-RU" sz="19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садоводческих и огороднических некоммерческих товариществ</a:t>
            </a:r>
            <a:endParaRPr lang="ru-RU" sz="19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5548897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422058" y="391046"/>
            <a:ext cx="11360295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Воронежская область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«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 некоторых вопросах, связанных с ведением гражданами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садоводства и огородничества для собственных нужд </a:t>
            </a:r>
            <a:b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</a:b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на территории Воронежской области»</a:t>
            </a:r>
            <a:endParaRPr lang="ru-RU" sz="2800" b="1" i="0" u="none" strike="noStrike" cap="none" spc="0">
              <a:solidFill>
                <a:srgbClr val="408A0F"/>
              </a:solidFill>
              <a:latin typeface="Calibri Light"/>
              <a:cs typeface="Calibri Light"/>
            </a:endParaRPr>
          </a:p>
        </p:txBody>
      </p:sp>
      <p:pic>
        <p:nvPicPr>
          <p:cNvPr id="1838762208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26596" y="1814897"/>
            <a:ext cx="665712" cy="665712"/>
          </a:xfrm>
          <a:prstGeom prst="rect">
            <a:avLst/>
          </a:prstGeom>
        </p:spPr>
      </p:pic>
      <p:grpSp>
        <p:nvGrpSpPr>
          <p:cNvPr id="793075779" name="Группа 49"/>
          <p:cNvGrpSpPr/>
          <p:nvPr/>
        </p:nvGrpSpPr>
        <p:grpSpPr bwMode="auto">
          <a:xfrm flipH="0" flipV="0">
            <a:off x="1202919" y="1670932"/>
            <a:ext cx="9107552" cy="4279997"/>
            <a:chOff x="0" y="0"/>
            <a:chExt cx="9107552" cy="4279997"/>
          </a:xfrm>
        </p:grpSpPr>
        <p:sp>
          <p:nvSpPr>
            <p:cNvPr id="84787227" name="Овал 50"/>
            <p:cNvSpPr/>
            <p:nvPr/>
          </p:nvSpPr>
          <p:spPr bwMode="auto">
            <a:xfrm>
              <a:off x="1569344" y="338719"/>
              <a:ext cx="643874" cy="105276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567601" name="Овал 51"/>
            <p:cNvSpPr/>
            <p:nvPr/>
          </p:nvSpPr>
          <p:spPr bwMode="auto">
            <a:xfrm>
              <a:off x="6901207" y="334971"/>
              <a:ext cx="643874" cy="105276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04539695" name="Прямоугольник: скругленные углы 52"/>
            <p:cNvSpPr/>
            <p:nvPr/>
          </p:nvSpPr>
          <p:spPr bwMode="auto">
            <a:xfrm>
              <a:off x="113994" y="622088"/>
              <a:ext cx="8886438" cy="33497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2000"/>
            </a:p>
          </p:txBody>
        </p:sp>
        <p:sp>
          <p:nvSpPr>
            <p:cNvPr id="2061140905" name="Полилиния: фигура 53"/>
            <p:cNvSpPr/>
            <p:nvPr/>
          </p:nvSpPr>
          <p:spPr bwMode="auto">
            <a:xfrm>
              <a:off x="1891282" y="334971"/>
              <a:ext cx="5331862" cy="574236"/>
            </a:xfrm>
            <a:custGeom>
              <a:avLst/>
              <a:gdLst>
                <a:gd name="connsiteX0" fmla="*/ 0 w 2295000"/>
                <a:gd name="connsiteY0" fmla="*/ 0 h 270000"/>
                <a:gd name="connsiteX1" fmla="*/ 45001 w 2295000"/>
                <a:gd name="connsiteY1" fmla="*/ 0 h 270000"/>
                <a:gd name="connsiteX2" fmla="*/ 2249999 w 2295000"/>
                <a:gd name="connsiteY2" fmla="*/ 0 h 270000"/>
                <a:gd name="connsiteX3" fmla="*/ 2295000 w 2295000"/>
                <a:gd name="connsiteY3" fmla="*/ 0 h 270000"/>
                <a:gd name="connsiteX4" fmla="*/ 2295000 w 2295000"/>
                <a:gd name="connsiteY4" fmla="*/ 45001 h 270000"/>
                <a:gd name="connsiteX5" fmla="*/ 2295000 w 2295000"/>
                <a:gd name="connsiteY5" fmla="*/ 90000 h 270000"/>
                <a:gd name="connsiteX6" fmla="*/ 2295000 w 2295000"/>
                <a:gd name="connsiteY6" fmla="*/ 224999 h 270000"/>
                <a:gd name="connsiteX7" fmla="*/ 2249999 w 2295000"/>
                <a:gd name="connsiteY7" fmla="*/ 270000 h 270000"/>
                <a:gd name="connsiteX8" fmla="*/ 45001 w 2295000"/>
                <a:gd name="connsiteY8" fmla="*/ 270000 h 270000"/>
                <a:gd name="connsiteX9" fmla="*/ 0 w 2295000"/>
                <a:gd name="connsiteY9" fmla="*/ 224999 h 270000"/>
                <a:gd name="connsiteX10" fmla="*/ 0 w 2295000"/>
                <a:gd name="connsiteY10" fmla="*/ 90000 h 270000"/>
                <a:gd name="connsiteX11" fmla="*/ 0 w 2295000"/>
                <a:gd name="connsiteY11" fmla="*/ 45001 h 27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95000" h="270000" fill="norm" stroke="1" extrusionOk="0">
                  <a:moveTo>
                    <a:pt x="0" y="0"/>
                  </a:moveTo>
                  <a:lnTo>
                    <a:pt x="45001" y="0"/>
                  </a:lnTo>
                  <a:lnTo>
                    <a:pt x="2249999" y="0"/>
                  </a:lnTo>
                  <a:lnTo>
                    <a:pt x="2295000" y="0"/>
                  </a:lnTo>
                  <a:lnTo>
                    <a:pt x="2295000" y="45001"/>
                  </a:lnTo>
                  <a:lnTo>
                    <a:pt x="2295000" y="90000"/>
                  </a:lnTo>
                  <a:lnTo>
                    <a:pt x="2295000" y="224999"/>
                  </a:lnTo>
                  <a:cubicBezTo>
                    <a:pt x="2295000" y="249852"/>
                    <a:pt x="2274852" y="270000"/>
                    <a:pt x="2249999" y="270000"/>
                  </a:cubicBezTo>
                  <a:lnTo>
                    <a:pt x="45001" y="270000"/>
                  </a:lnTo>
                  <a:cubicBezTo>
                    <a:pt x="20148" y="270000"/>
                    <a:pt x="0" y="249852"/>
                    <a:pt x="0" y="224999"/>
                  </a:cubicBezTo>
                  <a:lnTo>
                    <a:pt x="0" y="90000"/>
                  </a:lnTo>
                  <a:lnTo>
                    <a:pt x="0" y="45001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77571116" name="Овал 54"/>
            <p:cNvSpPr/>
            <p:nvPr/>
          </p:nvSpPr>
          <p:spPr bwMode="auto">
            <a:xfrm>
              <a:off x="3877662" y="0"/>
              <a:ext cx="1359101" cy="124417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4939984" name="Полилиния: фигура 55"/>
            <p:cNvSpPr/>
            <p:nvPr/>
          </p:nvSpPr>
          <p:spPr bwMode="auto">
            <a:xfrm>
              <a:off x="120834" y="2111427"/>
              <a:ext cx="8868839" cy="1860370"/>
            </a:xfrm>
            <a:custGeom>
              <a:avLst/>
              <a:gdLst>
                <a:gd name="connsiteX0" fmla="*/ 281 w 3817425"/>
                <a:gd name="connsiteY0" fmla="*/ 0 h 874728"/>
                <a:gd name="connsiteX1" fmla="*/ 3817425 w 3817425"/>
                <a:gd name="connsiteY1" fmla="*/ 0 h 874728"/>
                <a:gd name="connsiteX2" fmla="*/ 3817425 w 3817425"/>
                <a:gd name="connsiteY2" fmla="*/ 561514 h 874728"/>
                <a:gd name="connsiteX3" fmla="*/ 3817425 w 3817425"/>
                <a:gd name="connsiteY3" fmla="*/ 565051 h 874728"/>
                <a:gd name="connsiteX4" fmla="*/ 3816711 w 3817425"/>
                <a:gd name="connsiteY4" fmla="*/ 565051 h 874728"/>
                <a:gd name="connsiteX5" fmla="*/ 3792811 w 3817425"/>
                <a:gd name="connsiteY5" fmla="*/ 683431 h 874728"/>
                <a:gd name="connsiteX6" fmla="*/ 3504211 w 3817425"/>
                <a:gd name="connsiteY6" fmla="*/ 874728 h 874728"/>
                <a:gd name="connsiteX7" fmla="*/ 3497773 w 3817425"/>
                <a:gd name="connsiteY7" fmla="*/ 874079 h 874728"/>
                <a:gd name="connsiteX8" fmla="*/ 319652 w 3817425"/>
                <a:gd name="connsiteY8" fmla="*/ 874079 h 874728"/>
                <a:gd name="connsiteX9" fmla="*/ 313214 w 3817425"/>
                <a:gd name="connsiteY9" fmla="*/ 874728 h 874728"/>
                <a:gd name="connsiteX10" fmla="*/ 24614 w 3817425"/>
                <a:gd name="connsiteY10" fmla="*/ 683431 h 874728"/>
                <a:gd name="connsiteX11" fmla="*/ 714 w 3817425"/>
                <a:gd name="connsiteY11" fmla="*/ 565051 h 874728"/>
                <a:gd name="connsiteX12" fmla="*/ 281 w 3817425"/>
                <a:gd name="connsiteY12" fmla="*/ 565051 h 874728"/>
                <a:gd name="connsiteX13" fmla="*/ 281 w 3817425"/>
                <a:gd name="connsiteY13" fmla="*/ 562907 h 874728"/>
                <a:gd name="connsiteX14" fmla="*/ 0 w 3817425"/>
                <a:gd name="connsiteY14" fmla="*/ 561514 h 874728"/>
                <a:gd name="connsiteX15" fmla="*/ 281 w 3817425"/>
                <a:gd name="connsiteY15" fmla="*/ 560121 h 874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817425" h="874728" fill="norm" stroke="1" extrusionOk="0">
                  <a:moveTo>
                    <a:pt x="281" y="0"/>
                  </a:moveTo>
                  <a:lnTo>
                    <a:pt x="3817425" y="0"/>
                  </a:lnTo>
                  <a:lnTo>
                    <a:pt x="3817425" y="561514"/>
                  </a:lnTo>
                  <a:lnTo>
                    <a:pt x="3817425" y="565051"/>
                  </a:lnTo>
                  <a:lnTo>
                    <a:pt x="3816711" y="565051"/>
                  </a:lnTo>
                  <a:lnTo>
                    <a:pt x="3792811" y="683431"/>
                  </a:lnTo>
                  <a:cubicBezTo>
                    <a:pt x="3745263" y="795848"/>
                    <a:pt x="3633948" y="874728"/>
                    <a:pt x="3504211" y="874728"/>
                  </a:cubicBezTo>
                  <a:lnTo>
                    <a:pt x="3497773" y="874079"/>
                  </a:lnTo>
                  <a:lnTo>
                    <a:pt x="319652" y="874079"/>
                  </a:lnTo>
                  <a:lnTo>
                    <a:pt x="313214" y="874728"/>
                  </a:lnTo>
                  <a:cubicBezTo>
                    <a:pt x="183477" y="874728"/>
                    <a:pt x="72162" y="795848"/>
                    <a:pt x="24614" y="683431"/>
                  </a:cubicBezTo>
                  <a:lnTo>
                    <a:pt x="714" y="565051"/>
                  </a:lnTo>
                  <a:lnTo>
                    <a:pt x="281" y="565051"/>
                  </a:lnTo>
                  <a:lnTo>
                    <a:pt x="281" y="562907"/>
                  </a:lnTo>
                  <a:lnTo>
                    <a:pt x="0" y="561514"/>
                  </a:lnTo>
                  <a:lnTo>
                    <a:pt x="281" y="56012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00747457" name="Прямоугольник 56"/>
            <p:cNvSpPr/>
            <p:nvPr/>
          </p:nvSpPr>
          <p:spPr bwMode="auto">
            <a:xfrm flipH="0" flipV="0">
              <a:off x="0" y="2128911"/>
              <a:ext cx="9107552" cy="2151085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342948" name="Овал 57"/>
            <p:cNvSpPr/>
            <p:nvPr/>
          </p:nvSpPr>
          <p:spPr bwMode="auto">
            <a:xfrm>
              <a:off x="114300" y="2576854"/>
              <a:ext cx="1518260" cy="13898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71717562" name="Овал 58"/>
            <p:cNvSpPr/>
            <p:nvPr/>
          </p:nvSpPr>
          <p:spPr bwMode="auto">
            <a:xfrm>
              <a:off x="7471413" y="2576854"/>
              <a:ext cx="1518260" cy="138987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                 </a:t>
              </a:r>
              <a:endParaRPr lang="ru-RU"/>
            </a:p>
          </p:txBody>
        </p:sp>
        <p:sp>
          <p:nvSpPr>
            <p:cNvPr id="1034329349" name="Прямоугольник 59"/>
            <p:cNvSpPr/>
            <p:nvPr/>
          </p:nvSpPr>
          <p:spPr bwMode="auto">
            <a:xfrm>
              <a:off x="856833" y="2576856"/>
              <a:ext cx="7406244" cy="13898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09643448" name="Прямоугольник 60"/>
            <p:cNvSpPr/>
            <p:nvPr/>
          </p:nvSpPr>
          <p:spPr bwMode="auto">
            <a:xfrm>
              <a:off x="115952" y="2106360"/>
              <a:ext cx="8873718" cy="11925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US"/>
                <a:t>                       </a:t>
              </a:r>
              <a:endParaRPr lang="ru-RU"/>
            </a:p>
          </p:txBody>
        </p:sp>
        <p:sp>
          <p:nvSpPr>
            <p:cNvPr id="2144926635" name="Полилиния: фигура 61"/>
            <p:cNvSpPr/>
            <p:nvPr/>
          </p:nvSpPr>
          <p:spPr bwMode="auto">
            <a:xfrm>
              <a:off x="114300" y="2111427"/>
              <a:ext cx="8875374" cy="1860374"/>
            </a:xfrm>
            <a:custGeom>
              <a:avLst/>
              <a:gdLst>
                <a:gd name="connsiteX0" fmla="*/ 711 w 3820238"/>
                <a:gd name="connsiteY0" fmla="*/ 0 h 874729"/>
                <a:gd name="connsiteX1" fmla="*/ 3820236 w 3820238"/>
                <a:gd name="connsiteY1" fmla="*/ 0 h 874729"/>
                <a:gd name="connsiteX2" fmla="*/ 3820236 w 3820238"/>
                <a:gd name="connsiteY2" fmla="*/ 547965 h 874729"/>
                <a:gd name="connsiteX3" fmla="*/ 3820238 w 3820238"/>
                <a:gd name="connsiteY3" fmla="*/ 547975 h 874729"/>
                <a:gd name="connsiteX4" fmla="*/ 3820236 w 3820238"/>
                <a:gd name="connsiteY4" fmla="*/ 547985 h 874729"/>
                <a:gd name="connsiteX5" fmla="*/ 3820236 w 3820238"/>
                <a:gd name="connsiteY5" fmla="*/ 560728 h 874729"/>
                <a:gd name="connsiteX6" fmla="*/ 3817664 w 3820238"/>
                <a:gd name="connsiteY6" fmla="*/ 560728 h 874729"/>
                <a:gd name="connsiteX7" fmla="*/ 3794560 w 3820238"/>
                <a:gd name="connsiteY7" fmla="*/ 675162 h 874729"/>
                <a:gd name="connsiteX8" fmla="*/ 3559337 w 3820238"/>
                <a:gd name="connsiteY8" fmla="*/ 868091 h 874729"/>
                <a:gd name="connsiteX9" fmla="*/ 3507487 w 3820238"/>
                <a:gd name="connsiteY9" fmla="*/ 873317 h 874729"/>
                <a:gd name="connsiteX10" fmla="*/ 3507487 w 3820238"/>
                <a:gd name="connsiteY10" fmla="*/ 874729 h 874729"/>
                <a:gd name="connsiteX11" fmla="*/ 3493484 w 3820238"/>
                <a:gd name="connsiteY11" fmla="*/ 874729 h 874729"/>
                <a:gd name="connsiteX12" fmla="*/ 326754 w 3820238"/>
                <a:gd name="connsiteY12" fmla="*/ 874729 h 874729"/>
                <a:gd name="connsiteX13" fmla="*/ 319609 w 3820238"/>
                <a:gd name="connsiteY13" fmla="*/ 874729 h 874729"/>
                <a:gd name="connsiteX14" fmla="*/ 319609 w 3820238"/>
                <a:gd name="connsiteY14" fmla="*/ 874009 h 874729"/>
                <a:gd name="connsiteX15" fmla="*/ 260902 w 3820238"/>
                <a:gd name="connsiteY15" fmla="*/ 868091 h 874729"/>
                <a:gd name="connsiteX16" fmla="*/ 19827 w 3820238"/>
                <a:gd name="connsiteY16" fmla="*/ 660324 h 874729"/>
                <a:gd name="connsiteX17" fmla="*/ 2251 w 3820238"/>
                <a:gd name="connsiteY17" fmla="*/ 560728 h 874729"/>
                <a:gd name="connsiteX18" fmla="*/ 711 w 3820238"/>
                <a:gd name="connsiteY18" fmla="*/ 560728 h 874729"/>
                <a:gd name="connsiteX19" fmla="*/ 711 w 3820238"/>
                <a:gd name="connsiteY19" fmla="*/ 552004 h 874729"/>
                <a:gd name="connsiteX20" fmla="*/ 0 w 3820238"/>
                <a:gd name="connsiteY20" fmla="*/ 547975 h 874729"/>
                <a:gd name="connsiteX21" fmla="*/ 711 w 3820238"/>
                <a:gd name="connsiteY21" fmla="*/ 543946 h 874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820238" h="874729" fill="norm" stroke="1" extrusionOk="0">
                  <a:moveTo>
                    <a:pt x="711" y="0"/>
                  </a:moveTo>
                  <a:lnTo>
                    <a:pt x="3820236" y="0"/>
                  </a:lnTo>
                  <a:lnTo>
                    <a:pt x="3820236" y="547965"/>
                  </a:lnTo>
                  <a:lnTo>
                    <a:pt x="3820238" y="547975"/>
                  </a:lnTo>
                  <a:lnTo>
                    <a:pt x="3820236" y="547985"/>
                  </a:lnTo>
                  <a:lnTo>
                    <a:pt x="3820236" y="560728"/>
                  </a:lnTo>
                  <a:lnTo>
                    <a:pt x="3817664" y="560728"/>
                  </a:lnTo>
                  <a:lnTo>
                    <a:pt x="3794560" y="675162"/>
                  </a:lnTo>
                  <a:cubicBezTo>
                    <a:pt x="3753224" y="772893"/>
                    <a:pt x="3665691" y="846327"/>
                    <a:pt x="3559337" y="868091"/>
                  </a:cubicBezTo>
                  <a:lnTo>
                    <a:pt x="3507487" y="873317"/>
                  </a:lnTo>
                  <a:lnTo>
                    <a:pt x="3507487" y="874729"/>
                  </a:lnTo>
                  <a:lnTo>
                    <a:pt x="3493484" y="874729"/>
                  </a:lnTo>
                  <a:lnTo>
                    <a:pt x="326754" y="874729"/>
                  </a:lnTo>
                  <a:lnTo>
                    <a:pt x="319609" y="874729"/>
                  </a:lnTo>
                  <a:lnTo>
                    <a:pt x="319609" y="874009"/>
                  </a:lnTo>
                  <a:lnTo>
                    <a:pt x="260902" y="868091"/>
                  </a:lnTo>
                  <a:cubicBezTo>
                    <a:pt x="149230" y="845239"/>
                    <a:pt x="58308" y="765420"/>
                    <a:pt x="19827" y="660324"/>
                  </a:cubicBezTo>
                  <a:lnTo>
                    <a:pt x="2251" y="560728"/>
                  </a:lnTo>
                  <a:lnTo>
                    <a:pt x="711" y="560728"/>
                  </a:lnTo>
                  <a:lnTo>
                    <a:pt x="711" y="552004"/>
                  </a:lnTo>
                  <a:lnTo>
                    <a:pt x="0" y="547975"/>
                  </a:lnTo>
                  <a:lnTo>
                    <a:pt x="711" y="5439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300521428" name="Прямоугольник 65"/>
          <p:cNvSpPr/>
          <p:nvPr/>
        </p:nvSpPr>
        <p:spPr bwMode="auto">
          <a:xfrm flipH="0" flipV="0">
            <a:off x="1316954" y="2866698"/>
            <a:ext cx="9150708" cy="2981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4893" indent="-294893" algn="l">
              <a:spcBef>
                <a:spcPts val="1098"/>
              </a:spcBef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ea typeface="Times New Roman"/>
                <a:cs typeface="Times New Roman"/>
              </a:rPr>
              <a:t>развитие инженерно-технической и социальной инфраструктуры садоводческих и огороднических некоммерческих товариществ;</a:t>
            </a:r>
            <a:endParaRPr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94893" indent="-294893" algn="l">
              <a:spcBef>
                <a:spcPts val="1098"/>
              </a:spcBef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ea typeface="Times New Roman"/>
                <a:cs typeface="Times New Roman"/>
              </a:rPr>
              <a:t>содействие в землеустройстве и благоустройстве территорий общего пользования садоводческих и огороднических некоммерческих товариществ;</a:t>
            </a:r>
            <a:endParaRPr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94893" indent="-294893" algn="l">
              <a:spcBef>
                <a:spcPts val="1098"/>
              </a:spcBef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ea typeface="Times New Roman"/>
                <a:cs typeface="Times New Roman"/>
              </a:rPr>
              <a:t>формирование и организация функционирования рынка сельскохозяйственной продукции, выращенной гражданами, осуществляющими ведение садоводства и огородничества для собственных нужд;</a:t>
            </a:r>
            <a:endParaRPr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94893" indent="-294893" algn="l">
              <a:spcBef>
                <a:spcPts val="1098"/>
              </a:spcBef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ea typeface="Times New Roman"/>
                <a:cs typeface="Times New Roman"/>
              </a:rPr>
              <a:t>обеспечение транспортной доступности, пожарной и санитарной безопасности;</a:t>
            </a:r>
            <a:endParaRPr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39821" indent="-239821" algn="l">
              <a:spcBef>
                <a:spcPts val="1098"/>
              </a:spcBef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научно-методическое, информационное обеспечение садоводческих и огороднических некоммерческих товариществ.</a:t>
            </a:r>
            <a:endParaRPr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  <p:pic>
        <p:nvPicPr>
          <p:cNvPr id="2053549720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436494" y="1938550"/>
            <a:ext cx="665712" cy="665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0037852" name="Заголовок 1"/>
          <p:cNvSpPr>
            <a:spLocks noGrp="1"/>
          </p:cNvSpPr>
          <p:nvPr>
            <p:ph type="title"/>
          </p:nvPr>
        </p:nvSpPr>
        <p:spPr bwMode="auto">
          <a:xfrm flipH="0" flipV="0">
            <a:off x="865942" y="344808"/>
            <a:ext cx="11360295" cy="132556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>
            <a:lvl1pPr>
              <a:defRPr b="1">
                <a:solidFill>
                  <a:srgbClr val="408A0F"/>
                </a:solidFill>
              </a:defRPr>
            </a:lvl1pPr>
          </a:lstStyle>
          <a:p>
            <a:pPr>
              <a:defRPr/>
            </a:pP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Кировская обла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с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ть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 «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 государственной поддержке ведения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гражданами садоводства, </a:t>
            </a: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огородничества и дачного хозяйства </a:t>
            </a:r>
            <a:b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</a:br>
            <a:r>
              <a:rPr lang="ru-RU" sz="2800" b="1" i="0" u="none" strike="noStrike" cap="none" spc="0">
                <a:solidFill>
                  <a:srgbClr val="408A0F"/>
                </a:solidFill>
                <a:latin typeface="Calibri Light"/>
                <a:cs typeface="Calibri Light"/>
              </a:rPr>
              <a:t>в Кировской области» </a:t>
            </a:r>
            <a:endParaRPr lang="ru-RU" sz="2800" b="1" i="0" u="none" strike="noStrike" cap="none" spc="0">
              <a:solidFill>
                <a:srgbClr val="408A0F"/>
              </a:solidFill>
              <a:latin typeface="Calibri Light"/>
              <a:cs typeface="Calibri Light"/>
            </a:endParaRPr>
          </a:p>
        </p:txBody>
      </p:sp>
      <p:pic>
        <p:nvPicPr>
          <p:cNvPr id="304742312" name="Рисунок 62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5226596" y="1938550"/>
            <a:ext cx="665712" cy="665712"/>
          </a:xfrm>
          <a:prstGeom prst="rect">
            <a:avLst/>
          </a:prstGeom>
        </p:spPr>
      </p:pic>
      <p:sp>
        <p:nvSpPr>
          <p:cNvPr id="401522625" name="Прямоугольник 65"/>
          <p:cNvSpPr/>
          <p:nvPr/>
        </p:nvSpPr>
        <p:spPr bwMode="auto">
          <a:xfrm flipH="0" flipV="0">
            <a:off x="531090" y="1873760"/>
            <a:ext cx="10722868" cy="4434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в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озмещение в рамках государственных программ области осуществляемых за счет целевых взносов затрат на инженерное обеспечение территорий объединений;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установление для объединений нормативов платы за электрическую энергию, воду, газ, телефон, определенных для сельского населения и приравненных к нему категорий потребителей;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участие в создании фондов проката посредством предоставления сре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дств в р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азмере 50 процентов общей суммы взносов в фонд проката;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обеспечение объединений продукцией производственно-технического назначения областных государственных организаций, отходами строительного и иного производства;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осуществление рабо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т по строительству и ремонту дорог, линий электропередачи, систем водоснабжения и канализации, газоснабжения, связи или по подключению к действующим линиям электропередачи, системам водоснабжения и канализации;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организация и проведение конкурсов программ и инвестиционных проектов развития инфраструктур территорий объединений, осуществление совместных 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проектов развития инфраструктур территорий объединений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marR="0" indent="-250835" algn="just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обеспечение проезда садоводов, огородников, дачников и членов их семей до сад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овых, огородных и дачных земельных участков и обратно посредством установления расписания движения пригородного пассажирского транспорта, организации новых автобусных маршрутов, орг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анизации и оборудования остановок, железнодорожных платформ, осуществления 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контроля за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 работой пригородного пассажирского транспорта;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  <a:p>
            <a:pPr marL="250835" indent="-250835">
              <a:buFont typeface="Arial"/>
              <a:buChar char="•"/>
              <a:defRPr/>
            </a:pP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установление порядка предоставления торговых мест для осуществления деятельности по продаже </a:t>
            </a:r>
            <a:b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</a:b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сельскохозяйственной продукции гражданам, занимающимся садоводством и огородничеством, </a:t>
            </a:r>
            <a:r>
              <a:rPr lang="ru-RU" sz="1500" b="0" i="0" u="none" strike="noStrike" cap="none" spc="0">
                <a:solidFill>
                  <a:srgbClr val="408A0F"/>
                </a:solidFill>
                <a:latin typeface="Times New Roman"/>
                <a:cs typeface="Times New Roman"/>
              </a:rPr>
              <a:t>на рынках.</a:t>
            </a:r>
            <a:endParaRPr lang="ru-RU" sz="1500" b="0" i="0" u="none" strike="noStrike" cap="none" spc="0">
              <a:solidFill>
                <a:srgbClr val="408A0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 bwMode="auto">
          <a:xfrm>
            <a:off x="3726854" y="2967335"/>
            <a:ext cx="47382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>
                <a:solidFill>
                  <a:schemeClr val="bg1"/>
                </a:solidFill>
              </a:rPr>
              <a:t>СПАСИБО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1">
        <p:fade thruBlk="0"/>
      </p:transition>
    </mc:Choice>
    <mc:Fallback>
      <p:transition spd="med" advClick="1">
        <p:fade thruBlk="0"/>
      </p:transition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Р7-Офис/7.2.2.40</Application>
  <DocSecurity>0</DocSecurity>
  <PresentationFormat>Широкоэкранный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Строительная компания</dc:title>
  <dc:subject/>
  <dc:creator>Юрий Козырев</dc:creator>
  <cp:keywords/>
  <dc:description/>
  <dc:identifier/>
  <dc:language/>
  <cp:lastModifiedBy/>
  <cp:revision>11</cp:revision>
  <dcterms:created xsi:type="dcterms:W3CDTF">2021-02-04T10:10:56Z</dcterms:created>
  <dcterms:modified xsi:type="dcterms:W3CDTF">2024-03-28T06:43:30Z</dcterms:modified>
  <cp:category/>
  <cp:contentStatus/>
  <cp:version/>
</cp:coreProperties>
</file>