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92" r:id="rId3"/>
    <p:sldId id="416" r:id="rId4"/>
    <p:sldId id="410" r:id="rId5"/>
    <p:sldId id="412" r:id="rId6"/>
    <p:sldId id="417" r:id="rId7"/>
    <p:sldId id="398" r:id="rId8"/>
    <p:sldId id="399" r:id="rId9"/>
    <p:sldId id="408" r:id="rId10"/>
    <p:sldId id="406" r:id="rId11"/>
    <p:sldId id="403" r:id="rId12"/>
  </p:sldIdLst>
  <p:sldSz cx="13774738" cy="10333038"/>
  <p:notesSz cx="6797675" cy="9928225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rial Black" pitchFamily="34" charset="0"/>
      <p:bold r:id="rId19"/>
    </p:embeddedFont>
    <p:embeddedFont>
      <p:font typeface="Times New Roman CYR" pitchFamily="18" charset="0"/>
      <p:regular r:id="rId20"/>
      <p:bold r:id="rId21"/>
      <p:italic r:id="rId22"/>
      <p:boldItalic r:id="rId23"/>
    </p:embeddedFont>
    <p:embeddedFont>
      <p:font typeface="Century Gothic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87388" indent="-230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76363" indent="-461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065338" indent="-693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754313" indent="-925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54">
          <p15:clr>
            <a:srgbClr val="A4A3A4"/>
          </p15:clr>
        </p15:guide>
        <p15:guide id="2" pos="43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2EA"/>
    <a:srgbClr val="FFFFFF"/>
    <a:srgbClr val="FF9999"/>
    <a:srgbClr val="FF3300"/>
    <a:srgbClr val="00FF00"/>
    <a:srgbClr val="E8AEAE"/>
    <a:srgbClr val="EFC7C7"/>
    <a:srgbClr val="FFB7B7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9723" autoAdjust="0"/>
  </p:normalViewPr>
  <p:slideViewPr>
    <p:cSldViewPr snapToGrid="0">
      <p:cViewPr varScale="1">
        <p:scale>
          <a:sx n="77" d="100"/>
          <a:sy n="77" d="100"/>
        </p:scale>
        <p:origin x="-1482" y="-114"/>
      </p:cViewPr>
      <p:guideLst>
        <p:guide orient="horz" pos="1206"/>
        <p:guide pos="2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/>
          <a:lstStyle>
            <a:lvl1pPr algn="r">
              <a:defRPr sz="800"/>
            </a:lvl1pPr>
          </a:lstStyle>
          <a:p>
            <a:fld id="{FF190246-C8F9-483C-B212-C8B5E64D401B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84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9784"/>
            <a:ext cx="2946058" cy="496247"/>
          </a:xfrm>
          <a:prstGeom prst="rect">
            <a:avLst/>
          </a:prstGeom>
        </p:spPr>
        <p:txBody>
          <a:bodyPr vert="horz" lIns="62958" tIns="31480" rIns="62958" bIns="31480" rtlCol="0" anchor="b"/>
          <a:lstStyle>
            <a:lvl1pPr algn="r">
              <a:defRPr sz="800"/>
            </a:lvl1pPr>
          </a:lstStyle>
          <a:p>
            <a:fld id="{DC4EF95B-F910-43AE-8FF3-509F6ACC8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568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2946058" cy="498442"/>
          </a:xfrm>
          <a:prstGeom prst="rect">
            <a:avLst/>
          </a:prstGeom>
        </p:spPr>
        <p:txBody>
          <a:bodyPr vert="horz" lIns="90586" tIns="45290" rIns="90586" bIns="452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43" y="13"/>
            <a:ext cx="2947144" cy="498442"/>
          </a:xfrm>
          <a:prstGeom prst="rect">
            <a:avLst/>
          </a:prstGeom>
        </p:spPr>
        <p:txBody>
          <a:bodyPr vert="horz" lIns="90586" tIns="45290" rIns="90586" bIns="452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0CB417A-3F4E-4327-8737-93DAE418D21F}" type="datetimeFigureOut">
              <a:rPr lang="ru-RU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6" tIns="45290" rIns="90586" bIns="4529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8023"/>
            <a:ext cx="5438792" cy="3908491"/>
          </a:xfrm>
          <a:prstGeom prst="rect">
            <a:avLst/>
          </a:prstGeom>
        </p:spPr>
        <p:txBody>
          <a:bodyPr vert="horz" lIns="90586" tIns="45290" rIns="90586" bIns="4529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96"/>
            <a:ext cx="2946058" cy="498442"/>
          </a:xfrm>
          <a:prstGeom prst="rect">
            <a:avLst/>
          </a:prstGeom>
        </p:spPr>
        <p:txBody>
          <a:bodyPr vert="horz" lIns="90586" tIns="45290" rIns="90586" bIns="452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43" y="9429796"/>
            <a:ext cx="2947144" cy="498442"/>
          </a:xfrm>
          <a:prstGeom prst="rect">
            <a:avLst/>
          </a:prstGeom>
        </p:spPr>
        <p:txBody>
          <a:bodyPr vert="horz" lIns="90586" tIns="45290" rIns="90586" bIns="452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6FEEFBC5-5EA9-4DBD-855F-08D7CA70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017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687388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37636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2065338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7543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3443561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32272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20984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09697" algn="l" defTabSz="13774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6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106" y="3209941"/>
            <a:ext cx="11708527" cy="22149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6211" y="5855388"/>
            <a:ext cx="9642317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6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5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43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32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2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09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747E-5EDC-4864-ADCD-95F0890BF552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FBB3-2652-4865-9CEC-5FE397A28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F797-1649-4817-A22B-5CA095CA0540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F28C-A73D-4FCE-936D-8BCA90705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5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86685" y="413803"/>
            <a:ext cx="3099316" cy="88165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737" y="413803"/>
            <a:ext cx="9068369" cy="88165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B4D6-98C5-42F4-9BE4-E4DA0AC4EBF7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6798-60F7-456C-8434-372ED3C54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68C8-C901-40B7-814D-C1F04023C157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257C-531B-48AE-9B63-F7435FCF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9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10" y="6639936"/>
            <a:ext cx="11708527" cy="2052256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8110" y="4379585"/>
            <a:ext cx="11708527" cy="226035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87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74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66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54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435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32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20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096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7645-C543-4FC1-9D3F-B3B8416FF0B7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BB6E-1BCF-4ED4-9622-C7C8DBE71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6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8737" y="2411045"/>
            <a:ext cx="6083843" cy="681932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2158" y="2411045"/>
            <a:ext cx="6083843" cy="681932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4C1C-405A-4F17-9D34-65DD7F8F020A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FFE9-10BF-4E74-8145-D25CC29C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737" y="2312975"/>
            <a:ext cx="6086235" cy="96393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8712" indent="0">
              <a:buNone/>
              <a:defRPr sz="3000" b="1"/>
            </a:lvl2pPr>
            <a:lvl3pPr marL="1377425" indent="0">
              <a:buNone/>
              <a:defRPr sz="2700" b="1"/>
            </a:lvl3pPr>
            <a:lvl4pPr marL="2066136" indent="0">
              <a:buNone/>
              <a:defRPr sz="2400" b="1"/>
            </a:lvl4pPr>
            <a:lvl5pPr marL="2754848" indent="0">
              <a:buNone/>
              <a:defRPr sz="2400" b="1"/>
            </a:lvl5pPr>
            <a:lvl6pPr marL="3443561" indent="0">
              <a:buNone/>
              <a:defRPr sz="2400" b="1"/>
            </a:lvl6pPr>
            <a:lvl7pPr marL="4132272" indent="0">
              <a:buNone/>
              <a:defRPr sz="2400" b="1"/>
            </a:lvl7pPr>
            <a:lvl8pPr marL="4820984" indent="0">
              <a:buNone/>
              <a:defRPr sz="2400" b="1"/>
            </a:lvl8pPr>
            <a:lvl9pPr marL="550969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737" y="3276914"/>
            <a:ext cx="6086235" cy="595345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97378" y="2312975"/>
            <a:ext cx="6088626" cy="96393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8712" indent="0">
              <a:buNone/>
              <a:defRPr sz="3000" b="1"/>
            </a:lvl2pPr>
            <a:lvl3pPr marL="1377425" indent="0">
              <a:buNone/>
              <a:defRPr sz="2700" b="1"/>
            </a:lvl3pPr>
            <a:lvl4pPr marL="2066136" indent="0">
              <a:buNone/>
              <a:defRPr sz="2400" b="1"/>
            </a:lvl4pPr>
            <a:lvl5pPr marL="2754848" indent="0">
              <a:buNone/>
              <a:defRPr sz="2400" b="1"/>
            </a:lvl5pPr>
            <a:lvl6pPr marL="3443561" indent="0">
              <a:buNone/>
              <a:defRPr sz="2400" b="1"/>
            </a:lvl6pPr>
            <a:lvl7pPr marL="4132272" indent="0">
              <a:buNone/>
              <a:defRPr sz="2400" b="1"/>
            </a:lvl7pPr>
            <a:lvl8pPr marL="4820984" indent="0">
              <a:buNone/>
              <a:defRPr sz="2400" b="1"/>
            </a:lvl8pPr>
            <a:lvl9pPr marL="550969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97378" y="3276914"/>
            <a:ext cx="6088626" cy="595345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A51B-41A0-44E5-9902-D16D6C5B033B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28E8-A456-4D34-A7F0-2A9F25F17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8BA7-EC4F-4A14-9749-6640783572FB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37AE-E26C-4C7B-BE6B-1CBB3C5E8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9F99-859C-478F-A524-632DF3A1ED1B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0686-0279-4398-9BDE-55B710DB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39" y="411408"/>
            <a:ext cx="4531794" cy="17508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540" y="411410"/>
            <a:ext cx="7700461" cy="8818962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739" y="2162286"/>
            <a:ext cx="4531794" cy="7068086"/>
          </a:xfrm>
        </p:spPr>
        <p:txBody>
          <a:bodyPr/>
          <a:lstStyle>
            <a:lvl1pPr marL="0" indent="0">
              <a:buNone/>
              <a:defRPr sz="2100"/>
            </a:lvl1pPr>
            <a:lvl2pPr marL="688712" indent="0">
              <a:buNone/>
              <a:defRPr sz="1800"/>
            </a:lvl2pPr>
            <a:lvl3pPr marL="1377425" indent="0">
              <a:buNone/>
              <a:defRPr sz="1500"/>
            </a:lvl3pPr>
            <a:lvl4pPr marL="2066136" indent="0">
              <a:buNone/>
              <a:defRPr sz="1400"/>
            </a:lvl4pPr>
            <a:lvl5pPr marL="2754848" indent="0">
              <a:buNone/>
              <a:defRPr sz="1400"/>
            </a:lvl5pPr>
            <a:lvl6pPr marL="3443561" indent="0">
              <a:buNone/>
              <a:defRPr sz="1400"/>
            </a:lvl6pPr>
            <a:lvl7pPr marL="4132272" indent="0">
              <a:buNone/>
              <a:defRPr sz="1400"/>
            </a:lvl7pPr>
            <a:lvl8pPr marL="4820984" indent="0">
              <a:buNone/>
              <a:defRPr sz="1400"/>
            </a:lvl8pPr>
            <a:lvl9pPr marL="550969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4AEC-95C6-407C-8145-2BBD2C353E25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1871-CF32-4271-9D5C-FD5B48DD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0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945" y="7233126"/>
            <a:ext cx="8264843" cy="8539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99945" y="923276"/>
            <a:ext cx="8264843" cy="6199823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8712" indent="0">
              <a:buNone/>
              <a:defRPr sz="4200"/>
            </a:lvl2pPr>
            <a:lvl3pPr marL="1377425" indent="0">
              <a:buNone/>
              <a:defRPr sz="3600"/>
            </a:lvl3pPr>
            <a:lvl4pPr marL="2066136" indent="0">
              <a:buNone/>
              <a:defRPr sz="3000"/>
            </a:lvl4pPr>
            <a:lvl5pPr marL="2754848" indent="0">
              <a:buNone/>
              <a:defRPr sz="3000"/>
            </a:lvl5pPr>
            <a:lvl6pPr marL="3443561" indent="0">
              <a:buNone/>
              <a:defRPr sz="3000"/>
            </a:lvl6pPr>
            <a:lvl7pPr marL="4132272" indent="0">
              <a:buNone/>
              <a:defRPr sz="3000"/>
            </a:lvl7pPr>
            <a:lvl8pPr marL="4820984" indent="0">
              <a:buNone/>
              <a:defRPr sz="3000"/>
            </a:lvl8pPr>
            <a:lvl9pPr marL="5509697" indent="0">
              <a:buNone/>
              <a:defRPr sz="3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945" y="8087038"/>
            <a:ext cx="8264843" cy="1212696"/>
          </a:xfrm>
        </p:spPr>
        <p:txBody>
          <a:bodyPr/>
          <a:lstStyle>
            <a:lvl1pPr marL="0" indent="0">
              <a:buNone/>
              <a:defRPr sz="2100"/>
            </a:lvl1pPr>
            <a:lvl2pPr marL="688712" indent="0">
              <a:buNone/>
              <a:defRPr sz="1800"/>
            </a:lvl2pPr>
            <a:lvl3pPr marL="1377425" indent="0">
              <a:buNone/>
              <a:defRPr sz="1500"/>
            </a:lvl3pPr>
            <a:lvl4pPr marL="2066136" indent="0">
              <a:buNone/>
              <a:defRPr sz="1400"/>
            </a:lvl4pPr>
            <a:lvl5pPr marL="2754848" indent="0">
              <a:buNone/>
              <a:defRPr sz="1400"/>
            </a:lvl5pPr>
            <a:lvl6pPr marL="3443561" indent="0">
              <a:buNone/>
              <a:defRPr sz="1400"/>
            </a:lvl6pPr>
            <a:lvl7pPr marL="4132272" indent="0">
              <a:buNone/>
              <a:defRPr sz="1400"/>
            </a:lvl7pPr>
            <a:lvl8pPr marL="4820984" indent="0">
              <a:buNone/>
              <a:defRPr sz="1400"/>
            </a:lvl8pPr>
            <a:lvl9pPr marL="550969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EBB9-A8BF-4104-9B1C-5FA36F0456B3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2903-E684-40CF-826E-AF4A25A3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5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8975" y="414338"/>
            <a:ext cx="12396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742" tIns="68871" rIns="137742" bIns="688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8975" y="2411413"/>
            <a:ext cx="12396788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742" tIns="68871" rIns="137742" bIns="68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8975" y="9577388"/>
            <a:ext cx="3213100" cy="549275"/>
          </a:xfrm>
          <a:prstGeom prst="rect">
            <a:avLst/>
          </a:prstGeom>
        </p:spPr>
        <p:txBody>
          <a:bodyPr vert="horz" lIns="137742" tIns="68871" rIns="137742" bIns="6887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F9646-3DFE-4AE0-86E1-3A253CB7B26A}" type="datetime1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06938" y="9577388"/>
            <a:ext cx="4360862" cy="549275"/>
          </a:xfrm>
          <a:prstGeom prst="rect">
            <a:avLst/>
          </a:prstGeom>
        </p:spPr>
        <p:txBody>
          <a:bodyPr vert="horz" lIns="137742" tIns="68871" rIns="137742" bIns="688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72663" y="9577388"/>
            <a:ext cx="3213100" cy="549275"/>
          </a:xfrm>
          <a:prstGeom prst="rect">
            <a:avLst/>
          </a:prstGeom>
        </p:spPr>
        <p:txBody>
          <a:bodyPr vert="horz" lIns="137742" tIns="68871" rIns="137742" bIns="6887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079F2-60BA-4081-A1B0-A7753BB1E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8712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7425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6613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54848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5938" indent="-5159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7600" indent="-430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085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9825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88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87916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76628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65341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54053" indent="-344356" algn="l" defTabSz="137742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8712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425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66136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4848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3561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32272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20984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09697" algn="l" defTabSz="13774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7" descr="C:\Users\a.anisimov\Documents\Александр\Презентация 1 этап\Сборка расселение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42" y="1058284"/>
            <a:ext cx="8853887" cy="8226841"/>
          </a:xfrm>
          <a:prstGeom prst="rect">
            <a:avLst/>
          </a:prstGeom>
          <a:noFill/>
          <a:effectLst>
            <a:outerShdw blurRad="254000" dist="1270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Rectangle 5"/>
          <p:cNvSpPr/>
          <p:nvPr/>
        </p:nvSpPr>
        <p:spPr>
          <a:xfrm>
            <a:off x="1" y="8993188"/>
            <a:ext cx="13774738" cy="10334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10800000" scaled="1"/>
            <a:tileRect/>
          </a:gradFill>
          <a:ln w="12700">
            <a:noFill/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5" name="Rectangle 5"/>
          <p:cNvSpPr/>
          <p:nvPr/>
        </p:nvSpPr>
        <p:spPr>
          <a:xfrm>
            <a:off x="1" y="0"/>
            <a:ext cx="1473957" cy="10333037"/>
          </a:xfrm>
          <a:prstGeom prst="rect">
            <a:avLst/>
          </a:prstGeom>
          <a:solidFill>
            <a:srgbClr val="FFDC97">
              <a:alpha val="45000"/>
            </a:srgbClr>
          </a:solidFill>
          <a:ln w="0">
            <a:solidFill>
              <a:srgbClr val="FFC000">
                <a:alpha val="50000"/>
              </a:srgb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6" name="Rectangle 5"/>
          <p:cNvSpPr/>
          <p:nvPr/>
        </p:nvSpPr>
        <p:spPr>
          <a:xfrm>
            <a:off x="0" y="0"/>
            <a:ext cx="13774738" cy="1152526"/>
          </a:xfrm>
          <a:prstGeom prst="rect">
            <a:avLst/>
          </a:prstGeom>
          <a:solidFill>
            <a:srgbClr val="FFE4AF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" name="Title 3"/>
          <p:cNvSpPr txBox="1">
            <a:spLocks/>
          </p:cNvSpPr>
          <p:nvPr/>
        </p:nvSpPr>
        <p:spPr>
          <a:xfrm>
            <a:off x="1385888" y="3415"/>
            <a:ext cx="11336337" cy="1250950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 Black" pitchFamily="34" charset="0"/>
              </a:rPr>
              <a:t>ПРОЕКТ </a:t>
            </a:r>
            <a:r>
              <a:rPr lang="ru-RU" sz="1600" b="1" dirty="0">
                <a:latin typeface="Arial Black" pitchFamily="34" charset="0"/>
              </a:rPr>
              <a:t>«ВНЕСЕНИЕ ИЗМЕНЕНИЙ В ГЕНЕРАЛЬНЫЙ ПЛАН НАРО-ФОМИНСКОГО ГОРОДСКОГО ОКРУГА МОСКОВСКОЙ ОБЛАСТИ ПРИМЕНИТЕЛЬНО К НАСЕЛЁННОМУ ПУНКТУ Д. ХЛОПОВО»</a:t>
            </a:r>
            <a:endParaRPr lang="ru-RU" sz="1600" b="1" dirty="0" smtClean="0">
              <a:latin typeface="Arial Black" pitchFamily="34" charset="0"/>
            </a:endParaRPr>
          </a:p>
        </p:txBody>
      </p:sp>
      <p:pic>
        <p:nvPicPr>
          <p:cNvPr id="310" name="Picture 195" descr="C:\Users\a.anisimov\Documents\Александр\Пушкино\Логотип_Правитель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83" y="-28161"/>
            <a:ext cx="1038225" cy="1377950"/>
          </a:xfrm>
          <a:prstGeom prst="rect">
            <a:avLst/>
          </a:prstGeom>
          <a:ln>
            <a:noFill/>
          </a:ln>
          <a:effectLst>
            <a:outerShdw blurRad="38100" dist="635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Прямоугольник 312"/>
          <p:cNvSpPr/>
          <p:nvPr/>
        </p:nvSpPr>
        <p:spPr>
          <a:xfrm>
            <a:off x="4360984" y="6310897"/>
            <a:ext cx="1856414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Калужская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314" name="Прямоугольник 313"/>
          <p:cNvSpPr/>
          <p:nvPr/>
        </p:nvSpPr>
        <p:spPr>
          <a:xfrm>
            <a:off x="8426990" y="7775290"/>
            <a:ext cx="959645" cy="310050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Серебряные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 пруды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4629219" y="5090084"/>
            <a:ext cx="77463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Можайск</a:t>
            </a:r>
          </a:p>
        </p:txBody>
      </p:sp>
      <p:sp>
        <p:nvSpPr>
          <p:cNvPr id="316" name="Овал 315"/>
          <p:cNvSpPr/>
          <p:nvPr/>
        </p:nvSpPr>
        <p:spPr>
          <a:xfrm>
            <a:off x="4892747" y="524977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рямоугольник 317"/>
          <p:cNvSpPr/>
          <p:nvPr/>
        </p:nvSpPr>
        <p:spPr>
          <a:xfrm>
            <a:off x="4542899" y="3694968"/>
            <a:ext cx="98160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Волоколамск</a:t>
            </a:r>
          </a:p>
        </p:txBody>
      </p:sp>
      <p:sp>
        <p:nvSpPr>
          <p:cNvPr id="319" name="Овал 318"/>
          <p:cNvSpPr/>
          <p:nvPr/>
        </p:nvSpPr>
        <p:spPr>
          <a:xfrm>
            <a:off x="4871521" y="385465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рямоугольник 319"/>
          <p:cNvSpPr/>
          <p:nvPr/>
        </p:nvSpPr>
        <p:spPr>
          <a:xfrm>
            <a:off x="4093830" y="3239329"/>
            <a:ext cx="759413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Лотошино</a:t>
            </a:r>
          </a:p>
        </p:txBody>
      </p:sp>
      <p:sp>
        <p:nvSpPr>
          <p:cNvPr id="321" name="Овал 320"/>
          <p:cNvSpPr/>
          <p:nvPr/>
        </p:nvSpPr>
        <p:spPr>
          <a:xfrm>
            <a:off x="4362291" y="3399016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Прямоугольник 321"/>
          <p:cNvSpPr/>
          <p:nvPr/>
        </p:nvSpPr>
        <p:spPr>
          <a:xfrm>
            <a:off x="5779036" y="2877457"/>
            <a:ext cx="55645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Клин</a:t>
            </a:r>
          </a:p>
        </p:txBody>
      </p:sp>
      <p:sp>
        <p:nvSpPr>
          <p:cNvPr id="323" name="Овал 322"/>
          <p:cNvSpPr/>
          <p:nvPr/>
        </p:nvSpPr>
        <p:spPr>
          <a:xfrm>
            <a:off x="5959571" y="307660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Прямоугольник 323"/>
          <p:cNvSpPr/>
          <p:nvPr/>
        </p:nvSpPr>
        <p:spPr>
          <a:xfrm>
            <a:off x="5804354" y="3553721"/>
            <a:ext cx="1152706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Солнечногорск</a:t>
            </a:r>
          </a:p>
        </p:txBody>
      </p:sp>
      <p:sp>
        <p:nvSpPr>
          <p:cNvPr id="325" name="Овал 324"/>
          <p:cNvSpPr/>
          <p:nvPr/>
        </p:nvSpPr>
        <p:spPr>
          <a:xfrm>
            <a:off x="6299140" y="350004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Прямоугольник 325"/>
          <p:cNvSpPr/>
          <p:nvPr/>
        </p:nvSpPr>
        <p:spPr>
          <a:xfrm>
            <a:off x="7066921" y="2945528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Дмитров</a:t>
            </a:r>
          </a:p>
        </p:txBody>
      </p:sp>
      <p:sp>
        <p:nvSpPr>
          <p:cNvPr id="327" name="Овал 326"/>
          <p:cNvSpPr/>
          <p:nvPr/>
        </p:nvSpPr>
        <p:spPr>
          <a:xfrm>
            <a:off x="7182923" y="3110591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7088053" y="321471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Прямоугольник 328"/>
          <p:cNvSpPr/>
          <p:nvPr/>
        </p:nvSpPr>
        <p:spPr>
          <a:xfrm>
            <a:off x="6766394" y="3206527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Яхрома</a:t>
            </a:r>
          </a:p>
        </p:txBody>
      </p:sp>
      <p:sp>
        <p:nvSpPr>
          <p:cNvPr id="330" name="Прямоугольник 329"/>
          <p:cNvSpPr/>
          <p:nvPr/>
        </p:nvSpPr>
        <p:spPr>
          <a:xfrm>
            <a:off x="6650594" y="2061575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Дубна</a:t>
            </a:r>
          </a:p>
        </p:txBody>
      </p:sp>
      <p:sp>
        <p:nvSpPr>
          <p:cNvPr id="331" name="Овал 330"/>
          <p:cNvSpPr/>
          <p:nvPr/>
        </p:nvSpPr>
        <p:spPr>
          <a:xfrm>
            <a:off x="6653672" y="208637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Прямоугольник 331"/>
          <p:cNvSpPr/>
          <p:nvPr/>
        </p:nvSpPr>
        <p:spPr>
          <a:xfrm>
            <a:off x="7482840" y="2673616"/>
            <a:ext cx="103251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Краснозаводск</a:t>
            </a:r>
          </a:p>
        </p:txBody>
      </p:sp>
      <p:sp>
        <p:nvSpPr>
          <p:cNvPr id="333" name="Овал 332"/>
          <p:cNvSpPr/>
          <p:nvPr/>
        </p:nvSpPr>
        <p:spPr>
          <a:xfrm>
            <a:off x="8161055" y="296148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8040799" y="321967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Прямоугольник 334"/>
          <p:cNvSpPr/>
          <p:nvPr/>
        </p:nvSpPr>
        <p:spPr>
          <a:xfrm>
            <a:off x="7502510" y="3169097"/>
            <a:ext cx="1191909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Сергиев Посад</a:t>
            </a:r>
          </a:p>
        </p:txBody>
      </p:sp>
      <p:sp>
        <p:nvSpPr>
          <p:cNvPr id="336" name="Прямоугольник 335"/>
          <p:cNvSpPr/>
          <p:nvPr/>
        </p:nvSpPr>
        <p:spPr>
          <a:xfrm>
            <a:off x="7498081" y="2888325"/>
            <a:ext cx="77144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Пересвет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37" name="Овал 336"/>
          <p:cNvSpPr/>
          <p:nvPr/>
        </p:nvSpPr>
        <p:spPr>
          <a:xfrm>
            <a:off x="8113546" y="298628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7903967" y="3342311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Прямоугольник 338"/>
          <p:cNvSpPr/>
          <p:nvPr/>
        </p:nvSpPr>
        <p:spPr>
          <a:xfrm>
            <a:off x="7464738" y="3322211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Хотьково</a:t>
            </a:r>
          </a:p>
        </p:txBody>
      </p:sp>
      <p:sp>
        <p:nvSpPr>
          <p:cNvPr id="340" name="Овал 339"/>
          <p:cNvSpPr/>
          <p:nvPr/>
        </p:nvSpPr>
        <p:spPr>
          <a:xfrm>
            <a:off x="7042740" y="421682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Прямоугольник 340"/>
          <p:cNvSpPr/>
          <p:nvPr/>
        </p:nvSpPr>
        <p:spPr>
          <a:xfrm>
            <a:off x="6845600" y="4051054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Химки</a:t>
            </a:r>
          </a:p>
        </p:txBody>
      </p:sp>
      <p:sp>
        <p:nvSpPr>
          <p:cNvPr id="342" name="Овал 341"/>
          <p:cNvSpPr/>
          <p:nvPr/>
        </p:nvSpPr>
        <p:spPr>
          <a:xfrm>
            <a:off x="7041350" y="394385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Прямоугольник 342"/>
          <p:cNvSpPr/>
          <p:nvPr/>
        </p:nvSpPr>
        <p:spPr>
          <a:xfrm>
            <a:off x="6925439" y="392143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Лобня</a:t>
            </a:r>
          </a:p>
        </p:txBody>
      </p:sp>
      <p:sp>
        <p:nvSpPr>
          <p:cNvPr id="344" name="Овал 343"/>
          <p:cNvSpPr/>
          <p:nvPr/>
        </p:nvSpPr>
        <p:spPr>
          <a:xfrm>
            <a:off x="7413220" y="420241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7353251" y="4154131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Мытищи</a:t>
            </a:r>
          </a:p>
        </p:txBody>
      </p:sp>
      <p:sp>
        <p:nvSpPr>
          <p:cNvPr id="346" name="Прямоугольник 345"/>
          <p:cNvSpPr/>
          <p:nvPr/>
        </p:nvSpPr>
        <p:spPr>
          <a:xfrm>
            <a:off x="7928360" y="4550323"/>
            <a:ext cx="104419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Электросталь</a:t>
            </a:r>
          </a:p>
        </p:txBody>
      </p:sp>
      <p:sp>
        <p:nvSpPr>
          <p:cNvPr id="347" name="Прямоугольник 346"/>
          <p:cNvSpPr/>
          <p:nvPr/>
        </p:nvSpPr>
        <p:spPr>
          <a:xfrm>
            <a:off x="8636476" y="4568756"/>
            <a:ext cx="920274" cy="38530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Павловский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посад</a:t>
            </a:r>
          </a:p>
        </p:txBody>
      </p:sp>
      <p:sp>
        <p:nvSpPr>
          <p:cNvPr id="348" name="Овал 347"/>
          <p:cNvSpPr/>
          <p:nvPr/>
        </p:nvSpPr>
        <p:spPr>
          <a:xfrm>
            <a:off x="7657004" y="462242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Прямоугольник 348"/>
          <p:cNvSpPr/>
          <p:nvPr/>
        </p:nvSpPr>
        <p:spPr>
          <a:xfrm>
            <a:off x="7274136" y="4605609"/>
            <a:ext cx="73956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Реутов</a:t>
            </a:r>
          </a:p>
        </p:txBody>
      </p:sp>
      <p:sp>
        <p:nvSpPr>
          <p:cNvPr id="350" name="Овал 349"/>
          <p:cNvSpPr/>
          <p:nvPr/>
        </p:nvSpPr>
        <p:spPr>
          <a:xfrm>
            <a:off x="8183609" y="514933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Прямоугольник 350"/>
          <p:cNvSpPr/>
          <p:nvPr/>
        </p:nvSpPr>
        <p:spPr>
          <a:xfrm>
            <a:off x="8056133" y="4992543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Раменское</a:t>
            </a:r>
          </a:p>
        </p:txBody>
      </p:sp>
      <p:sp>
        <p:nvSpPr>
          <p:cNvPr id="353" name="Овал 352"/>
          <p:cNvSpPr/>
          <p:nvPr/>
        </p:nvSpPr>
        <p:spPr>
          <a:xfrm>
            <a:off x="6136341" y="470495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Прямоугольник 353"/>
          <p:cNvSpPr/>
          <p:nvPr/>
        </p:nvSpPr>
        <p:spPr>
          <a:xfrm>
            <a:off x="6121909" y="4688764"/>
            <a:ext cx="8379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Звенигород</a:t>
            </a:r>
          </a:p>
        </p:txBody>
      </p:sp>
      <p:sp>
        <p:nvSpPr>
          <p:cNvPr id="355" name="Овал 354"/>
          <p:cNvSpPr/>
          <p:nvPr/>
        </p:nvSpPr>
        <p:spPr>
          <a:xfrm>
            <a:off x="6168252" y="421354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Прямоугольник 355"/>
          <p:cNvSpPr/>
          <p:nvPr/>
        </p:nvSpPr>
        <p:spPr>
          <a:xfrm>
            <a:off x="5944968" y="4046646"/>
            <a:ext cx="67808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Истра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628025" y="6669290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Серпухов</a:t>
            </a:r>
          </a:p>
        </p:txBody>
      </p:sp>
      <p:sp>
        <p:nvSpPr>
          <p:cNvPr id="358" name="Овал 357"/>
          <p:cNvSpPr/>
          <p:nvPr/>
        </p:nvSpPr>
        <p:spPr>
          <a:xfrm>
            <a:off x="7912001" y="689619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Прямоугольник 358"/>
          <p:cNvSpPr/>
          <p:nvPr/>
        </p:nvSpPr>
        <p:spPr>
          <a:xfrm>
            <a:off x="7658480" y="6730432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Ступино</a:t>
            </a:r>
          </a:p>
        </p:txBody>
      </p:sp>
      <p:sp>
        <p:nvSpPr>
          <p:cNvPr id="360" name="Овал 359"/>
          <p:cNvSpPr/>
          <p:nvPr/>
        </p:nvSpPr>
        <p:spPr>
          <a:xfrm>
            <a:off x="8907872" y="795925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Овал 360"/>
          <p:cNvSpPr/>
          <p:nvPr/>
        </p:nvSpPr>
        <p:spPr>
          <a:xfrm>
            <a:off x="9114103" y="732116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Прямоугольник 361"/>
          <p:cNvSpPr/>
          <p:nvPr/>
        </p:nvSpPr>
        <p:spPr>
          <a:xfrm>
            <a:off x="9001531" y="7292984"/>
            <a:ext cx="769162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Зарайск</a:t>
            </a:r>
          </a:p>
        </p:txBody>
      </p:sp>
      <p:sp>
        <p:nvSpPr>
          <p:cNvPr id="363" name="Овал 362"/>
          <p:cNvSpPr/>
          <p:nvPr/>
        </p:nvSpPr>
        <p:spPr>
          <a:xfrm>
            <a:off x="9365663" y="674190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Прямоугольник 363"/>
          <p:cNvSpPr/>
          <p:nvPr/>
        </p:nvSpPr>
        <p:spPr>
          <a:xfrm>
            <a:off x="9211594" y="6566584"/>
            <a:ext cx="776956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Луховицы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10618836" y="488579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Овал 365"/>
          <p:cNvSpPr/>
          <p:nvPr/>
        </p:nvSpPr>
        <p:spPr>
          <a:xfrm>
            <a:off x="10102674" y="515095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Прямоугольник 366"/>
          <p:cNvSpPr/>
          <p:nvPr/>
        </p:nvSpPr>
        <p:spPr>
          <a:xfrm>
            <a:off x="9925969" y="4975633"/>
            <a:ext cx="6741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Шатура</a:t>
            </a:r>
          </a:p>
        </p:txBody>
      </p:sp>
      <p:sp>
        <p:nvSpPr>
          <p:cNvPr id="368" name="Овал 367"/>
          <p:cNvSpPr/>
          <p:nvPr/>
        </p:nvSpPr>
        <p:spPr>
          <a:xfrm>
            <a:off x="8277327" y="555306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Прямоугольник 368"/>
          <p:cNvSpPr/>
          <p:nvPr/>
        </p:nvSpPr>
        <p:spPr>
          <a:xfrm>
            <a:off x="7939660" y="5382523"/>
            <a:ext cx="842390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Бронницы</a:t>
            </a:r>
          </a:p>
        </p:txBody>
      </p:sp>
      <p:sp>
        <p:nvSpPr>
          <p:cNvPr id="370" name="Овал 369"/>
          <p:cNvSpPr/>
          <p:nvPr/>
        </p:nvSpPr>
        <p:spPr>
          <a:xfrm>
            <a:off x="7049862" y="622007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Прямоугольник 370"/>
          <p:cNvSpPr/>
          <p:nvPr/>
        </p:nvSpPr>
        <p:spPr>
          <a:xfrm>
            <a:off x="6848901" y="6049533"/>
            <a:ext cx="6741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Чехов</a:t>
            </a:r>
          </a:p>
        </p:txBody>
      </p:sp>
      <p:sp>
        <p:nvSpPr>
          <p:cNvPr id="372" name="Овал 371"/>
          <p:cNvSpPr/>
          <p:nvPr/>
        </p:nvSpPr>
        <p:spPr>
          <a:xfrm>
            <a:off x="9061910" y="640043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Прямоугольник 372"/>
          <p:cNvSpPr/>
          <p:nvPr/>
        </p:nvSpPr>
        <p:spPr>
          <a:xfrm>
            <a:off x="8789276" y="6229892"/>
            <a:ext cx="79287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Коломна</a:t>
            </a:r>
          </a:p>
        </p:txBody>
      </p:sp>
      <p:sp>
        <p:nvSpPr>
          <p:cNvPr id="374" name="Овал 373"/>
          <p:cNvSpPr/>
          <p:nvPr/>
        </p:nvSpPr>
        <p:spPr>
          <a:xfrm>
            <a:off x="8935525" y="591130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Прямоугольник 374"/>
          <p:cNvSpPr/>
          <p:nvPr/>
        </p:nvSpPr>
        <p:spPr>
          <a:xfrm>
            <a:off x="8552991" y="5740754"/>
            <a:ext cx="965659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Воскресенск</a:t>
            </a:r>
          </a:p>
        </p:txBody>
      </p:sp>
      <p:sp>
        <p:nvSpPr>
          <p:cNvPr id="376" name="Овал 375"/>
          <p:cNvSpPr/>
          <p:nvPr/>
        </p:nvSpPr>
        <p:spPr>
          <a:xfrm>
            <a:off x="9414499" y="5651811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Прямоугольник 376"/>
          <p:cNvSpPr/>
          <p:nvPr/>
        </p:nvSpPr>
        <p:spPr>
          <a:xfrm>
            <a:off x="9151420" y="5481265"/>
            <a:ext cx="811729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Егорьевск</a:t>
            </a:r>
          </a:p>
        </p:txBody>
      </p:sp>
      <p:sp>
        <p:nvSpPr>
          <p:cNvPr id="378" name="Овал 377"/>
          <p:cNvSpPr/>
          <p:nvPr/>
        </p:nvSpPr>
        <p:spPr>
          <a:xfrm>
            <a:off x="9304227" y="476609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Прямоугольник 378"/>
          <p:cNvSpPr/>
          <p:nvPr/>
        </p:nvSpPr>
        <p:spPr>
          <a:xfrm>
            <a:off x="9253266" y="468401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Лукино-Дулёво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80" name="Овал 379"/>
          <p:cNvSpPr/>
          <p:nvPr/>
        </p:nvSpPr>
        <p:spPr>
          <a:xfrm>
            <a:off x="8698835" y="699557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Прямоугольник 380"/>
          <p:cNvSpPr/>
          <p:nvPr/>
        </p:nvSpPr>
        <p:spPr>
          <a:xfrm>
            <a:off x="8478762" y="6829807"/>
            <a:ext cx="684288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Озёры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7983115" y="7053093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Прямоугольник 382"/>
          <p:cNvSpPr/>
          <p:nvPr/>
        </p:nvSpPr>
        <p:spPr>
          <a:xfrm>
            <a:off x="7779782" y="7038951"/>
            <a:ext cx="741918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Кашира</a:t>
            </a:r>
          </a:p>
        </p:txBody>
      </p:sp>
      <p:sp>
        <p:nvSpPr>
          <p:cNvPr id="384" name="Овал 383"/>
          <p:cNvSpPr/>
          <p:nvPr/>
        </p:nvSpPr>
        <p:spPr>
          <a:xfrm>
            <a:off x="7206600" y="546841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Прямоугольник 384"/>
          <p:cNvSpPr/>
          <p:nvPr/>
        </p:nvSpPr>
        <p:spPr>
          <a:xfrm>
            <a:off x="7117130" y="5293094"/>
            <a:ext cx="739972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Подольск</a:t>
            </a:r>
          </a:p>
        </p:txBody>
      </p:sp>
      <p:sp>
        <p:nvSpPr>
          <p:cNvPr id="386" name="Прямоугольник 385"/>
          <p:cNvSpPr/>
          <p:nvPr/>
        </p:nvSpPr>
        <p:spPr>
          <a:xfrm>
            <a:off x="6956502" y="2024011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Талдом</a:t>
            </a:r>
          </a:p>
        </p:txBody>
      </p:sp>
      <p:sp>
        <p:nvSpPr>
          <p:cNvPr id="387" name="Овал 386"/>
          <p:cNvSpPr/>
          <p:nvPr/>
        </p:nvSpPr>
        <p:spPr>
          <a:xfrm>
            <a:off x="7171462" y="218367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Овал 387"/>
          <p:cNvSpPr/>
          <p:nvPr/>
        </p:nvSpPr>
        <p:spPr>
          <a:xfrm>
            <a:off x="7673178" y="4966949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" name="Прямоугольник 388"/>
          <p:cNvSpPr/>
          <p:nvPr/>
        </p:nvSpPr>
        <p:spPr>
          <a:xfrm>
            <a:off x="7214319" y="4812706"/>
            <a:ext cx="767631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Люберцы</a:t>
            </a:r>
          </a:p>
        </p:txBody>
      </p:sp>
      <p:sp>
        <p:nvSpPr>
          <p:cNvPr id="390" name="Овал 389"/>
          <p:cNvSpPr/>
          <p:nvPr/>
        </p:nvSpPr>
        <p:spPr>
          <a:xfrm>
            <a:off x="7893882" y="505571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Прямоугольник 390"/>
          <p:cNvSpPr/>
          <p:nvPr/>
        </p:nvSpPr>
        <p:spPr>
          <a:xfrm>
            <a:off x="7802730" y="4895930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Жуковский</a:t>
            </a:r>
          </a:p>
        </p:txBody>
      </p:sp>
      <p:sp>
        <p:nvSpPr>
          <p:cNvPr id="392" name="Овал 391"/>
          <p:cNvSpPr/>
          <p:nvPr/>
        </p:nvSpPr>
        <p:spPr>
          <a:xfrm>
            <a:off x="7548951" y="514571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рямоугольник 392"/>
          <p:cNvSpPr/>
          <p:nvPr/>
        </p:nvSpPr>
        <p:spPr>
          <a:xfrm>
            <a:off x="7158343" y="5056585"/>
            <a:ext cx="709307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Видное</a:t>
            </a:r>
          </a:p>
        </p:txBody>
      </p:sp>
      <p:sp>
        <p:nvSpPr>
          <p:cNvPr id="394" name="Прямоугольник 393"/>
          <p:cNvSpPr/>
          <p:nvPr/>
        </p:nvSpPr>
        <p:spPr>
          <a:xfrm>
            <a:off x="3834923" y="3719837"/>
            <a:ext cx="845027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Шаховская</a:t>
            </a:r>
          </a:p>
        </p:txBody>
      </p:sp>
      <p:sp>
        <p:nvSpPr>
          <p:cNvPr id="395" name="Овал 394"/>
          <p:cNvSpPr/>
          <p:nvPr/>
        </p:nvSpPr>
        <p:spPr>
          <a:xfrm>
            <a:off x="4135942" y="393631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Прямоугольник 395"/>
          <p:cNvSpPr/>
          <p:nvPr/>
        </p:nvSpPr>
        <p:spPr>
          <a:xfrm>
            <a:off x="4974364" y="4529295"/>
            <a:ext cx="505686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Руза</a:t>
            </a:r>
          </a:p>
        </p:txBody>
      </p:sp>
      <p:sp>
        <p:nvSpPr>
          <p:cNvPr id="397" name="Овал 396"/>
          <p:cNvSpPr/>
          <p:nvPr/>
        </p:nvSpPr>
        <p:spPr>
          <a:xfrm>
            <a:off x="5151665" y="4708516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8" name="Прямоугольник 397"/>
          <p:cNvSpPr/>
          <p:nvPr/>
        </p:nvSpPr>
        <p:spPr>
          <a:xfrm>
            <a:off x="6536466" y="4265683"/>
            <a:ext cx="759413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Красногорск</a:t>
            </a:r>
          </a:p>
        </p:txBody>
      </p:sp>
      <p:sp>
        <p:nvSpPr>
          <p:cNvPr id="399" name="Овал 398"/>
          <p:cNvSpPr/>
          <p:nvPr/>
        </p:nvSpPr>
        <p:spPr>
          <a:xfrm>
            <a:off x="6804927" y="444490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Прямоугольник 399"/>
          <p:cNvSpPr/>
          <p:nvPr/>
        </p:nvSpPr>
        <p:spPr>
          <a:xfrm>
            <a:off x="7713683" y="426660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Щелково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7265423" y="4398166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Балашиха</a:t>
            </a:r>
          </a:p>
        </p:txBody>
      </p:sp>
      <p:sp>
        <p:nvSpPr>
          <p:cNvPr id="402" name="Овал 401"/>
          <p:cNvSpPr/>
          <p:nvPr/>
        </p:nvSpPr>
        <p:spPr>
          <a:xfrm>
            <a:off x="10082835" y="6273463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3" name="Прямоугольник 402"/>
          <p:cNvSpPr/>
          <p:nvPr/>
        </p:nvSpPr>
        <p:spPr>
          <a:xfrm>
            <a:off x="9855782" y="6102917"/>
            <a:ext cx="831268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 err="1">
                <a:solidFill>
                  <a:srgbClr val="A1946F"/>
                </a:solidFill>
                <a:latin typeface="Century Gothic" pitchFamily="34" charset="0"/>
                <a:cs typeface="+mn-cs"/>
              </a:rPr>
              <a:t>Рязановка</a:t>
            </a:r>
            <a:endParaRPr lang="ru-RU" sz="800" b="1" spc="-60" dirty="0">
              <a:solidFill>
                <a:srgbClr val="A1946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04" name="Прямоугольник 403"/>
          <p:cNvSpPr/>
          <p:nvPr/>
        </p:nvSpPr>
        <p:spPr>
          <a:xfrm>
            <a:off x="6534518" y="5011058"/>
            <a:ext cx="856881" cy="292975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spc="-60" dirty="0">
                <a:solidFill>
                  <a:srgbClr val="FF0000"/>
                </a:solidFill>
                <a:latin typeface="Century Gothic" pitchFamily="34" charset="0"/>
                <a:cs typeface="+mn-cs"/>
              </a:rPr>
              <a:t>МОСКВА</a:t>
            </a:r>
          </a:p>
        </p:txBody>
      </p:sp>
      <p:sp>
        <p:nvSpPr>
          <p:cNvPr id="407" name="Овал 406"/>
          <p:cNvSpPr/>
          <p:nvPr/>
        </p:nvSpPr>
        <p:spPr>
          <a:xfrm>
            <a:off x="6907452" y="683505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Прямоугольник 407"/>
          <p:cNvSpPr/>
          <p:nvPr/>
        </p:nvSpPr>
        <p:spPr>
          <a:xfrm>
            <a:off x="5833220" y="7594885"/>
            <a:ext cx="2925316" cy="323753"/>
          </a:xfrm>
          <a:prstGeom prst="rect">
            <a:avLst/>
          </a:prstGeom>
        </p:spPr>
        <p:txBody>
          <a:bodyPr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Тульская область</a:t>
            </a:r>
          </a:p>
        </p:txBody>
      </p:sp>
      <p:sp>
        <p:nvSpPr>
          <p:cNvPr id="409" name="Прямоугольник 408"/>
          <p:cNvSpPr/>
          <p:nvPr/>
        </p:nvSpPr>
        <p:spPr>
          <a:xfrm>
            <a:off x="9852224" y="6988073"/>
            <a:ext cx="1354443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Рязанская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0" name="Прямоугольник 409"/>
          <p:cNvSpPr/>
          <p:nvPr/>
        </p:nvSpPr>
        <p:spPr>
          <a:xfrm>
            <a:off x="7396563" y="1597284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Ярославская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4657475" y="2049132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Тверская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2" name="Прямоугольник 411"/>
          <p:cNvSpPr/>
          <p:nvPr/>
        </p:nvSpPr>
        <p:spPr>
          <a:xfrm>
            <a:off x="1883219" y="4659556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Смоленская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13" name="Полилиния 412"/>
          <p:cNvSpPr/>
          <p:nvPr/>
        </p:nvSpPr>
        <p:spPr>
          <a:xfrm>
            <a:off x="3844111" y="5888673"/>
            <a:ext cx="83654" cy="66892"/>
          </a:xfrm>
          <a:custGeom>
            <a:avLst/>
            <a:gdLst>
              <a:gd name="connsiteX0" fmla="*/ 103959 w 103959"/>
              <a:gd name="connsiteY0" fmla="*/ 0 h 83128"/>
              <a:gd name="connsiteX1" fmla="*/ 84008 w 103959"/>
              <a:gd name="connsiteY1" fmla="*/ 29926 h 83128"/>
              <a:gd name="connsiteX2" fmla="*/ 77358 w 103959"/>
              <a:gd name="connsiteY2" fmla="*/ 39901 h 83128"/>
              <a:gd name="connsiteX3" fmla="*/ 50758 w 103959"/>
              <a:gd name="connsiteY3" fmla="*/ 46552 h 83128"/>
              <a:gd name="connsiteX4" fmla="*/ 17507 w 103959"/>
              <a:gd name="connsiteY4" fmla="*/ 56527 h 83128"/>
              <a:gd name="connsiteX5" fmla="*/ 10856 w 103959"/>
              <a:gd name="connsiteY5" fmla="*/ 63177 h 83128"/>
              <a:gd name="connsiteX6" fmla="*/ 881 w 103959"/>
              <a:gd name="connsiteY6" fmla="*/ 69827 h 83128"/>
              <a:gd name="connsiteX7" fmla="*/ 881 w 103959"/>
              <a:gd name="connsiteY7" fmla="*/ 83128 h 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59" h="83128">
                <a:moveTo>
                  <a:pt x="103959" y="0"/>
                </a:moveTo>
                <a:cubicBezTo>
                  <a:pt x="80531" y="29287"/>
                  <a:pt x="98745" y="4139"/>
                  <a:pt x="84008" y="29926"/>
                </a:cubicBezTo>
                <a:cubicBezTo>
                  <a:pt x="82025" y="33396"/>
                  <a:pt x="80932" y="38114"/>
                  <a:pt x="77358" y="39901"/>
                </a:cubicBezTo>
                <a:cubicBezTo>
                  <a:pt x="69183" y="43989"/>
                  <a:pt x="59429" y="43662"/>
                  <a:pt x="50758" y="46552"/>
                </a:cubicBezTo>
                <a:cubicBezTo>
                  <a:pt x="26472" y="54647"/>
                  <a:pt x="37608" y="51502"/>
                  <a:pt x="17507" y="56527"/>
                </a:cubicBezTo>
                <a:cubicBezTo>
                  <a:pt x="15290" y="58744"/>
                  <a:pt x="13304" y="61219"/>
                  <a:pt x="10856" y="63177"/>
                </a:cubicBezTo>
                <a:cubicBezTo>
                  <a:pt x="7735" y="65673"/>
                  <a:pt x="2668" y="66253"/>
                  <a:pt x="881" y="69827"/>
                </a:cubicBezTo>
                <a:cubicBezTo>
                  <a:pt x="-1102" y="73793"/>
                  <a:pt x="881" y="78694"/>
                  <a:pt x="881" y="83128"/>
                </a:cubicBezTo>
              </a:path>
            </a:pathLst>
          </a:custGeom>
          <a:noFill/>
          <a:ln w="38100">
            <a:solidFill>
              <a:srgbClr val="E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>
          <a:xfrm>
            <a:off x="6679059" y="7033357"/>
            <a:ext cx="62812" cy="92723"/>
          </a:xfrm>
          <a:custGeom>
            <a:avLst/>
            <a:gdLst>
              <a:gd name="connsiteX0" fmla="*/ 78058 w 78058"/>
              <a:gd name="connsiteY0" fmla="*/ 0 h 115229"/>
              <a:gd name="connsiteX1" fmla="*/ 63190 w 78058"/>
              <a:gd name="connsiteY1" fmla="*/ 18585 h 115229"/>
              <a:gd name="connsiteX2" fmla="*/ 59473 w 78058"/>
              <a:gd name="connsiteY2" fmla="*/ 29737 h 115229"/>
              <a:gd name="connsiteX3" fmla="*/ 44604 w 78058"/>
              <a:gd name="connsiteY3" fmla="*/ 52039 h 115229"/>
              <a:gd name="connsiteX4" fmla="*/ 37170 w 78058"/>
              <a:gd name="connsiteY4" fmla="*/ 63190 h 115229"/>
              <a:gd name="connsiteX5" fmla="*/ 26019 w 78058"/>
              <a:gd name="connsiteY5" fmla="*/ 66907 h 115229"/>
              <a:gd name="connsiteX6" fmla="*/ 14868 w 78058"/>
              <a:gd name="connsiteY6" fmla="*/ 89210 h 115229"/>
              <a:gd name="connsiteX7" fmla="*/ 11151 w 78058"/>
              <a:gd name="connsiteY7" fmla="*/ 100361 h 115229"/>
              <a:gd name="connsiteX8" fmla="*/ 0 w 78058"/>
              <a:gd name="connsiteY8" fmla="*/ 115229 h 1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58" h="115229">
                <a:moveTo>
                  <a:pt x="78058" y="0"/>
                </a:moveTo>
                <a:cubicBezTo>
                  <a:pt x="73102" y="6195"/>
                  <a:pt x="67395" y="11857"/>
                  <a:pt x="63190" y="18585"/>
                </a:cubicBezTo>
                <a:cubicBezTo>
                  <a:pt x="61113" y="21908"/>
                  <a:pt x="61376" y="26312"/>
                  <a:pt x="59473" y="29737"/>
                </a:cubicBezTo>
                <a:cubicBezTo>
                  <a:pt x="55134" y="37547"/>
                  <a:pt x="49560" y="44605"/>
                  <a:pt x="44604" y="52039"/>
                </a:cubicBezTo>
                <a:cubicBezTo>
                  <a:pt x="42126" y="55756"/>
                  <a:pt x="41408" y="61777"/>
                  <a:pt x="37170" y="63190"/>
                </a:cubicBezTo>
                <a:lnTo>
                  <a:pt x="26019" y="66907"/>
                </a:lnTo>
                <a:cubicBezTo>
                  <a:pt x="16677" y="94935"/>
                  <a:pt x="29278" y="60390"/>
                  <a:pt x="14868" y="89210"/>
                </a:cubicBezTo>
                <a:cubicBezTo>
                  <a:pt x="13116" y="92714"/>
                  <a:pt x="12903" y="96857"/>
                  <a:pt x="11151" y="100361"/>
                </a:cubicBezTo>
                <a:cubicBezTo>
                  <a:pt x="6948" y="108767"/>
                  <a:pt x="5227" y="110002"/>
                  <a:pt x="0" y="115229"/>
                </a:cubicBezTo>
              </a:path>
            </a:pathLst>
          </a:custGeom>
          <a:noFill/>
          <a:ln w="38100">
            <a:solidFill>
              <a:srgbClr val="E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Полилиния 414"/>
          <p:cNvSpPr/>
          <p:nvPr/>
        </p:nvSpPr>
        <p:spPr>
          <a:xfrm>
            <a:off x="8832620" y="8531876"/>
            <a:ext cx="56831" cy="63125"/>
          </a:xfrm>
          <a:custGeom>
            <a:avLst/>
            <a:gdLst>
              <a:gd name="connsiteX0" fmla="*/ 0 w 70625"/>
              <a:gd name="connsiteY0" fmla="*/ 0 h 78447"/>
              <a:gd name="connsiteX1" fmla="*/ 3717 w 70625"/>
              <a:gd name="connsiteY1" fmla="*/ 29736 h 78447"/>
              <a:gd name="connsiteX2" fmla="*/ 14869 w 70625"/>
              <a:gd name="connsiteY2" fmla="*/ 33453 h 78447"/>
              <a:gd name="connsiteX3" fmla="*/ 26020 w 70625"/>
              <a:gd name="connsiteY3" fmla="*/ 40887 h 78447"/>
              <a:gd name="connsiteX4" fmla="*/ 48322 w 70625"/>
              <a:gd name="connsiteY4" fmla="*/ 52039 h 78447"/>
              <a:gd name="connsiteX5" fmla="*/ 66908 w 70625"/>
              <a:gd name="connsiteY5" fmla="*/ 78058 h 78447"/>
              <a:gd name="connsiteX6" fmla="*/ 70625 w 70625"/>
              <a:gd name="connsiteY6" fmla="*/ 78058 h 7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25" h="78447">
                <a:moveTo>
                  <a:pt x="0" y="0"/>
                </a:moveTo>
                <a:cubicBezTo>
                  <a:pt x="1239" y="9912"/>
                  <a:pt x="-340" y="20608"/>
                  <a:pt x="3717" y="29736"/>
                </a:cubicBezTo>
                <a:cubicBezTo>
                  <a:pt x="5308" y="33317"/>
                  <a:pt x="11364" y="31701"/>
                  <a:pt x="14869" y="33453"/>
                </a:cubicBezTo>
                <a:cubicBezTo>
                  <a:pt x="18865" y="35451"/>
                  <a:pt x="22024" y="38889"/>
                  <a:pt x="26020" y="40887"/>
                </a:cubicBezTo>
                <a:cubicBezTo>
                  <a:pt x="56798" y="56277"/>
                  <a:pt x="16365" y="30735"/>
                  <a:pt x="48322" y="52039"/>
                </a:cubicBezTo>
                <a:cubicBezTo>
                  <a:pt x="52545" y="58373"/>
                  <a:pt x="62294" y="73445"/>
                  <a:pt x="66908" y="78058"/>
                </a:cubicBezTo>
                <a:cubicBezTo>
                  <a:pt x="67784" y="78934"/>
                  <a:pt x="69386" y="78058"/>
                  <a:pt x="70625" y="78058"/>
                </a:cubicBezTo>
              </a:path>
            </a:pathLst>
          </a:custGeom>
          <a:noFill/>
          <a:ln w="38100">
            <a:solidFill>
              <a:srgbClr val="E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Овал 419"/>
          <p:cNvSpPr/>
          <p:nvPr/>
        </p:nvSpPr>
        <p:spPr>
          <a:xfrm>
            <a:off x="8086134" y="370010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Прямоугольник 420"/>
          <p:cNvSpPr/>
          <p:nvPr/>
        </p:nvSpPr>
        <p:spPr>
          <a:xfrm>
            <a:off x="7964726" y="3686206"/>
            <a:ext cx="1077674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Красноармейск</a:t>
            </a:r>
          </a:p>
        </p:txBody>
      </p:sp>
      <p:sp>
        <p:nvSpPr>
          <p:cNvPr id="422" name="Овал 421"/>
          <p:cNvSpPr/>
          <p:nvPr/>
        </p:nvSpPr>
        <p:spPr>
          <a:xfrm>
            <a:off x="8557309" y="4336175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Прямоугольник 422"/>
          <p:cNvSpPr/>
          <p:nvPr/>
        </p:nvSpPr>
        <p:spPr>
          <a:xfrm>
            <a:off x="8399721" y="4138872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Ногинск</a:t>
            </a:r>
          </a:p>
        </p:txBody>
      </p:sp>
      <p:sp>
        <p:nvSpPr>
          <p:cNvPr id="424" name="Овал 423"/>
          <p:cNvSpPr/>
          <p:nvPr/>
        </p:nvSpPr>
        <p:spPr>
          <a:xfrm>
            <a:off x="8495303" y="457365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Овал 424"/>
          <p:cNvSpPr/>
          <p:nvPr/>
        </p:nvSpPr>
        <p:spPr>
          <a:xfrm>
            <a:off x="9339274" y="4471442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Прямоугольник 425"/>
          <p:cNvSpPr/>
          <p:nvPr/>
        </p:nvSpPr>
        <p:spPr>
          <a:xfrm>
            <a:off x="9099598" y="4446042"/>
            <a:ext cx="1098502" cy="26219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Орехово-Зуево</a:t>
            </a:r>
          </a:p>
        </p:txBody>
      </p:sp>
      <p:sp>
        <p:nvSpPr>
          <p:cNvPr id="427" name="Овал 426"/>
          <p:cNvSpPr/>
          <p:nvPr/>
        </p:nvSpPr>
        <p:spPr>
          <a:xfrm>
            <a:off x="8817853" y="4581438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28" name="Овал 427"/>
          <p:cNvSpPr/>
          <p:nvPr/>
        </p:nvSpPr>
        <p:spPr>
          <a:xfrm>
            <a:off x="7927538" y="4432373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Овал 428"/>
          <p:cNvSpPr/>
          <p:nvPr/>
        </p:nvSpPr>
        <p:spPr>
          <a:xfrm>
            <a:off x="7799326" y="4485507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Прямоугольник 429"/>
          <p:cNvSpPr/>
          <p:nvPr/>
        </p:nvSpPr>
        <p:spPr>
          <a:xfrm>
            <a:off x="11087470" y="4696940"/>
            <a:ext cx="1979359" cy="508419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Владимирская </a:t>
            </a:r>
          </a:p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13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область</a:t>
            </a:r>
          </a:p>
        </p:txBody>
      </p:sp>
      <p:sp>
        <p:nvSpPr>
          <p:cNvPr id="431" name="Прямоугольник 430"/>
          <p:cNvSpPr/>
          <p:nvPr/>
        </p:nvSpPr>
        <p:spPr>
          <a:xfrm>
            <a:off x="7395592" y="3805953"/>
            <a:ext cx="795558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-60" dirty="0">
                <a:solidFill>
                  <a:srgbClr val="996137"/>
                </a:solidFill>
                <a:latin typeface="Century Gothic" pitchFamily="34" charset="0"/>
                <a:cs typeface="+mn-cs"/>
              </a:rPr>
              <a:t>Пушкино</a:t>
            </a:r>
          </a:p>
        </p:txBody>
      </p:sp>
      <p:sp>
        <p:nvSpPr>
          <p:cNvPr id="432" name="Овал 431"/>
          <p:cNvSpPr/>
          <p:nvPr/>
        </p:nvSpPr>
        <p:spPr>
          <a:xfrm>
            <a:off x="7630092" y="3956864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9056085" y="2753063"/>
            <a:ext cx="4668307" cy="1116278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90" dirty="0" smtClean="0">
                <a:solidFill>
                  <a:srgbClr val="EA22EA"/>
                </a:solidFill>
                <a:latin typeface="Arial Black" pitchFamily="34" charset="0"/>
                <a:cs typeface="Arial" charset="0"/>
              </a:rPr>
              <a:t>д. </a:t>
            </a:r>
            <a:r>
              <a:rPr lang="ru-RU" sz="1400" b="1" spc="-90" dirty="0" err="1" smtClean="0">
                <a:solidFill>
                  <a:srgbClr val="EA22EA"/>
                </a:solidFill>
                <a:latin typeface="Arial Black" pitchFamily="34" charset="0"/>
                <a:cs typeface="Arial" charset="0"/>
              </a:rPr>
              <a:t>Хлопово</a:t>
            </a:r>
            <a:endParaRPr lang="ru-RU" sz="1400" b="1" spc="-90" dirty="0">
              <a:solidFill>
                <a:srgbClr val="EA22EA"/>
              </a:solidFill>
              <a:latin typeface="Arial Black" pitchFamily="34" charset="0"/>
              <a:cs typeface="Arial" charset="0"/>
            </a:endParaRP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Расстояние  до  МКАД  –  </a:t>
            </a:r>
            <a:r>
              <a:rPr lang="ru-RU" sz="1400" b="1" dirty="0" smtClean="0">
                <a:latin typeface="Arial Black" panose="020B0A04020102020204" pitchFamily="34" charset="0"/>
              </a:rPr>
              <a:t>31 </a:t>
            </a:r>
            <a:r>
              <a:rPr lang="ru-RU" sz="1400" b="1" dirty="0">
                <a:latin typeface="Arial Black" panose="020B0A04020102020204" pitchFamily="34" charset="0"/>
              </a:rPr>
              <a:t>км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Постоянное население – </a:t>
            </a:r>
            <a:r>
              <a:rPr lang="ru-RU" sz="1400" b="1" dirty="0" smtClean="0">
                <a:latin typeface="Arial Black" panose="020B0A04020102020204" pitchFamily="34" charset="0"/>
              </a:rPr>
              <a:t>0,28 </a:t>
            </a:r>
            <a:r>
              <a:rPr lang="ru-RU" sz="1400" b="1" dirty="0" smtClean="0">
                <a:latin typeface="Arial Black" panose="020B0A04020102020204" pitchFamily="34" charset="0"/>
              </a:rPr>
              <a:t>тыс. </a:t>
            </a:r>
            <a:r>
              <a:rPr lang="ru-RU" sz="1400" b="1" dirty="0">
                <a:latin typeface="Arial Black" panose="020B0A04020102020204" pitchFamily="34" charset="0"/>
              </a:rPr>
              <a:t>чел.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Площадь – </a:t>
            </a:r>
            <a:r>
              <a:rPr lang="ru-RU" sz="1400" b="1" dirty="0" smtClean="0">
                <a:latin typeface="Arial Black" panose="020B0A04020102020204" pitchFamily="34" charset="0"/>
              </a:rPr>
              <a:t>108,05 </a:t>
            </a:r>
            <a:r>
              <a:rPr lang="ru-RU" sz="1400" b="1" dirty="0" smtClean="0">
                <a:latin typeface="Arial Black" panose="020B0A04020102020204" pitchFamily="34" charset="0"/>
              </a:rPr>
              <a:t>га 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352" name="Прямоугольник 351"/>
          <p:cNvSpPr/>
          <p:nvPr/>
        </p:nvSpPr>
        <p:spPr>
          <a:xfrm>
            <a:off x="5222661" y="5333038"/>
            <a:ext cx="837920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Наро-Фоминск</a:t>
            </a:r>
          </a:p>
        </p:txBody>
      </p:sp>
      <p:sp>
        <p:nvSpPr>
          <p:cNvPr id="317" name="Прямоугольник 316"/>
          <p:cNvSpPr/>
          <p:nvPr/>
        </p:nvSpPr>
        <p:spPr>
          <a:xfrm>
            <a:off x="4880535" y="5479687"/>
            <a:ext cx="614843" cy="210986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-60" dirty="0">
                <a:solidFill>
                  <a:srgbClr val="A1946F"/>
                </a:solidFill>
                <a:latin typeface="Century Gothic" pitchFamily="34" charset="0"/>
                <a:cs typeface="+mn-cs"/>
              </a:rPr>
              <a:t>Верея</a:t>
            </a:r>
          </a:p>
        </p:txBody>
      </p:sp>
      <p:sp>
        <p:nvSpPr>
          <p:cNvPr id="406" name="Овал 405"/>
          <p:cNvSpPr/>
          <p:nvPr/>
        </p:nvSpPr>
        <p:spPr>
          <a:xfrm>
            <a:off x="5115450" y="5646590"/>
            <a:ext cx="46838" cy="4683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itle 3"/>
          <p:cNvSpPr txBox="1">
            <a:spLocks/>
          </p:cNvSpPr>
          <p:nvPr/>
        </p:nvSpPr>
        <p:spPr>
          <a:xfrm>
            <a:off x="2065985" y="9234568"/>
            <a:ext cx="10386365" cy="479425"/>
          </a:xfrm>
          <a:prstGeom prst="rect">
            <a:avLst/>
          </a:prstGeom>
        </p:spPr>
        <p:txBody>
          <a:bodyPr lIns="137742" tIns="68871" rIns="137742" bIns="68871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Century Gothic" panose="020B0502020202020204" pitchFamily="34" charset="0"/>
              </a:rPr>
              <a:t>Комитет по архитектуре и градостроительству Московской области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Century Gothic" panose="020B0502020202020204" pitchFamily="34" charset="0"/>
              </a:rPr>
              <a:t>Москва, </a:t>
            </a:r>
            <a:r>
              <a:rPr lang="ru-RU" sz="1400" b="1" dirty="0" smtClean="0">
                <a:latin typeface="Century Gothic" panose="020B0502020202020204" pitchFamily="34" charset="0"/>
              </a:rPr>
              <a:t>2025 </a:t>
            </a:r>
            <a:r>
              <a:rPr lang="ru-RU" sz="1400" b="1" dirty="0">
                <a:latin typeface="Century Gothic" panose="020B0502020202020204" pitchFamily="34" charset="0"/>
              </a:rPr>
              <a:t>год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9031512" y="1295223"/>
            <a:ext cx="4859338" cy="1477915"/>
          </a:xfrm>
          <a:prstGeom prst="rect">
            <a:avLst/>
          </a:prstGeom>
        </p:spPr>
        <p:txBody>
          <a:bodyPr wrap="square" lIns="137742" tIns="68871" rIns="137742" bIns="68871">
            <a:spAutoFit/>
          </a:bodyPr>
          <a:lstStyle/>
          <a:p>
            <a:pPr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Наро-Фоминский  городской округ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Расстояние 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до 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МКАД – 25 км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Численность населения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– 173,651 тыс. чел. </a:t>
            </a: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Территория округа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– 154 744 га</a:t>
            </a:r>
            <a:r>
              <a:rPr lang="en-US" sz="1400" b="1" dirty="0">
                <a:latin typeface="Arial Black" panose="020B0A04020102020204" pitchFamily="34" charset="0"/>
              </a:rPr>
              <a:t>  </a:t>
            </a:r>
            <a:endParaRPr lang="ru-RU" sz="1400" b="1" dirty="0">
              <a:latin typeface="Arial Black" panose="020B0A04020102020204" pitchFamily="34" charset="0"/>
            </a:endParaRPr>
          </a:p>
          <a:p>
            <a:pPr fontAlgn="b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anose="020B0A04020102020204" pitchFamily="34" charset="0"/>
              </a:rPr>
              <a:t>Количество населённых пунктов</a:t>
            </a:r>
            <a:r>
              <a:rPr lang="en-US" sz="1400" b="1" dirty="0">
                <a:latin typeface="Arial Black" panose="020B0A04020102020204" pitchFamily="34" charset="0"/>
              </a:rPr>
              <a:t> </a:t>
            </a:r>
            <a:r>
              <a:rPr lang="ru-RU" sz="1400" b="1" dirty="0">
                <a:latin typeface="Arial Black" panose="020B0A04020102020204" pitchFamily="34" charset="0"/>
              </a:rPr>
              <a:t>– 206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pic>
        <p:nvPicPr>
          <p:cNvPr id="134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 Box 15"/>
          <p:cNvSpPr txBox="1">
            <a:spLocks noChangeArrowheads="1"/>
          </p:cNvSpPr>
          <p:nvPr/>
        </p:nvSpPr>
        <p:spPr bwMode="auto">
          <a:xfrm>
            <a:off x="1402958" y="6252257"/>
            <a:ext cx="2486743" cy="6376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Наро-Фоминский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D4153243-8B18-49AA-B987-849E3CA06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95" y="4979840"/>
            <a:ext cx="1908833" cy="1231145"/>
          </a:xfrm>
          <a:prstGeom prst="rect">
            <a:avLst/>
          </a:prstGeom>
        </p:spPr>
      </p:pic>
      <p:sp>
        <p:nvSpPr>
          <p:cNvPr id="145" name="Line 13"/>
          <p:cNvSpPr>
            <a:spLocks noChangeShapeType="1"/>
          </p:cNvSpPr>
          <p:nvPr/>
        </p:nvSpPr>
        <p:spPr bwMode="auto">
          <a:xfrm flipH="1">
            <a:off x="3826164" y="5818438"/>
            <a:ext cx="1187685" cy="830608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146" name="Text Box 15"/>
          <p:cNvSpPr txBox="1">
            <a:spLocks noChangeArrowheads="1"/>
          </p:cNvSpPr>
          <p:nvPr/>
        </p:nvSpPr>
        <p:spPr bwMode="auto">
          <a:xfrm>
            <a:off x="1932841" y="3218673"/>
            <a:ext cx="2774229" cy="3606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90" dirty="0" smtClean="0">
                <a:solidFill>
                  <a:srgbClr val="EA22EA"/>
                </a:solidFill>
              </a:rPr>
              <a:t>д. </a:t>
            </a:r>
            <a:r>
              <a:rPr lang="ru-RU" sz="1600" b="1" spc="-90" dirty="0" err="1" smtClean="0">
                <a:solidFill>
                  <a:srgbClr val="EA22EA"/>
                </a:solidFill>
              </a:rPr>
              <a:t>Хлопово</a:t>
            </a:r>
            <a:endParaRPr lang="ru-RU" sz="1600" b="1" spc="-90" dirty="0">
              <a:solidFill>
                <a:srgbClr val="EA22EA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6211432" y="5151188"/>
            <a:ext cx="221456" cy="235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Line 13"/>
          <p:cNvSpPr>
            <a:spLocks noChangeShapeType="1"/>
          </p:cNvSpPr>
          <p:nvPr/>
        </p:nvSpPr>
        <p:spPr bwMode="auto">
          <a:xfrm flipH="1" flipV="1">
            <a:off x="3251200" y="3553721"/>
            <a:ext cx="3047940" cy="1696049"/>
          </a:xfrm>
          <a:prstGeom prst="line">
            <a:avLst/>
          </a:prstGeom>
          <a:noFill/>
          <a:ln w="25400">
            <a:solidFill>
              <a:srgbClr val="EA22E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6244771" y="5186119"/>
            <a:ext cx="155575" cy="170655"/>
          </a:xfrm>
          <a:prstGeom prst="ellipse">
            <a:avLst/>
          </a:prstGeom>
          <a:solidFill>
            <a:srgbClr val="EA2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" name="Рисунок 152" descr="Logo_niipi_vector_bla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86954" y="9189903"/>
            <a:ext cx="212902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76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095" y="8180828"/>
            <a:ext cx="13351630" cy="203132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Внешние транспортные связи территории, в отношении которой вносятся изменения в генеральный план осуществляются по автомобильной дороге </a:t>
            </a:r>
            <a:r>
              <a:rPr lang="ru-RU" sz="1400" i="1" dirty="0" smtClean="0"/>
              <a:t>федерального </a:t>
            </a:r>
            <a:r>
              <a:rPr lang="ru-RU" sz="1400" i="1" dirty="0"/>
              <a:t>значения </a:t>
            </a:r>
            <a:r>
              <a:rPr lang="ru-RU" sz="1400" b="1" i="1" dirty="0"/>
              <a:t>М-3 "Украина" Москва - Калуга - Брянск - граница с Украиной</a:t>
            </a:r>
            <a:r>
              <a:rPr lang="ru-RU" sz="1400" i="1" dirty="0" smtClean="0"/>
              <a:t> </a:t>
            </a:r>
            <a:r>
              <a:rPr lang="ru-RU" sz="1400" i="1" dirty="0"/>
              <a:t>и </a:t>
            </a:r>
            <a:r>
              <a:rPr lang="ru-RU" sz="1400" i="1" dirty="0" smtClean="0"/>
              <a:t>автомобильным дорогам </a:t>
            </a:r>
            <a:r>
              <a:rPr lang="ru-RU" sz="1400" i="1" dirty="0"/>
              <a:t>общего пользования </a:t>
            </a:r>
            <a:r>
              <a:rPr lang="ru-RU" sz="1400" i="1" dirty="0" smtClean="0"/>
              <a:t>местного </a:t>
            </a:r>
            <a:r>
              <a:rPr lang="ru-RU" sz="1400" i="1" dirty="0"/>
              <a:t>значения </a:t>
            </a:r>
            <a:r>
              <a:rPr lang="ru-RU" sz="1400" b="1" i="1" dirty="0"/>
              <a:t>М-3 "Украина" </a:t>
            </a:r>
            <a:r>
              <a:rPr lang="ru-RU" sz="1400" b="1" i="1" dirty="0" smtClean="0"/>
              <a:t>– </a:t>
            </a:r>
            <a:r>
              <a:rPr lang="ru-RU" sz="1400" b="1" i="1" dirty="0" err="1" smtClean="0"/>
              <a:t>Мартемьяново</a:t>
            </a:r>
            <a:r>
              <a:rPr lang="ru-RU" sz="1400" b="1" i="1" dirty="0" smtClean="0"/>
              <a:t> </a:t>
            </a:r>
            <a:r>
              <a:rPr lang="ru-RU" sz="1400" i="1" dirty="0" smtClean="0"/>
              <a:t>и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Мартемьяново</a:t>
            </a:r>
            <a:r>
              <a:rPr lang="ru-RU" sz="1400" b="1" i="1" dirty="0"/>
              <a:t> - </a:t>
            </a:r>
            <a:r>
              <a:rPr lang="ru-RU" sz="1400" b="1" i="1" dirty="0" err="1" smtClean="0"/>
              <a:t>Хлопово</a:t>
            </a:r>
            <a:r>
              <a:rPr lang="ru-RU" sz="1400" i="1" dirty="0" smtClean="0"/>
              <a:t>.</a:t>
            </a:r>
            <a:endParaRPr lang="ru-RU" sz="1400" i="1" dirty="0"/>
          </a:p>
          <a:p>
            <a:r>
              <a:rPr lang="ru-RU" sz="1400" i="1" dirty="0"/>
              <a:t>Протяженность автомобильных дорог общего пользования, обеспечивающих внешние и внутри муниципальные связи городского округа, составляет </a:t>
            </a:r>
            <a:r>
              <a:rPr lang="ru-RU" sz="1400" b="1" i="1" dirty="0" smtClean="0">
                <a:solidFill>
                  <a:srgbClr val="FF0000"/>
                </a:solidFill>
              </a:rPr>
              <a:t>1,822 </a:t>
            </a:r>
            <a:r>
              <a:rPr lang="ru-RU" sz="1400" i="1" dirty="0" smtClean="0"/>
              <a:t>км</a:t>
            </a:r>
            <a:r>
              <a:rPr lang="ru-RU" sz="1400" i="1" dirty="0"/>
              <a:t>, в том числе:</a:t>
            </a:r>
          </a:p>
          <a:p>
            <a:r>
              <a:rPr lang="ru-RU" sz="1400" i="1" dirty="0"/>
              <a:t>- местного значения  – – </a:t>
            </a:r>
            <a:r>
              <a:rPr lang="ru-RU" sz="1400" b="1" i="1" dirty="0">
                <a:solidFill>
                  <a:srgbClr val="FF0000"/>
                </a:solidFill>
              </a:rPr>
              <a:t>1,822</a:t>
            </a:r>
            <a:r>
              <a:rPr lang="ru-RU" sz="1400" i="1" dirty="0" smtClean="0"/>
              <a:t> км</a:t>
            </a:r>
            <a:r>
              <a:rPr lang="ru-RU" sz="1400" i="1" dirty="0"/>
              <a:t>.</a:t>
            </a:r>
          </a:p>
          <a:p>
            <a:r>
              <a:rPr lang="ru-RU" sz="1400" i="1" dirty="0"/>
              <a:t>Улично-дорожная сеть (улицы, проезды, переулки, тупики) обеспечивает транспортную связь территорий населенного пункта. </a:t>
            </a:r>
          </a:p>
          <a:p>
            <a:r>
              <a:rPr lang="ru-RU" sz="1400" i="1" dirty="0"/>
              <a:t>Протяженность автомобильных дорог общего пользования, обслуживающих территории населенных пунктов составляет – </a:t>
            </a:r>
            <a:r>
              <a:rPr lang="ru-RU" sz="1400" b="1" i="1" dirty="0">
                <a:solidFill>
                  <a:srgbClr val="FF0000"/>
                </a:solidFill>
              </a:rPr>
              <a:t>10,02</a:t>
            </a:r>
            <a:r>
              <a:rPr lang="ru-RU" sz="1400" i="1" dirty="0"/>
              <a:t> км, в том числе:</a:t>
            </a:r>
          </a:p>
          <a:p>
            <a:r>
              <a:rPr lang="ru-RU" sz="1400" i="1" dirty="0"/>
              <a:t>Местного значения – </a:t>
            </a:r>
            <a:r>
              <a:rPr lang="ru-RU" sz="1400" b="1" i="1" dirty="0">
                <a:solidFill>
                  <a:srgbClr val="FF0000"/>
                </a:solidFill>
              </a:rPr>
              <a:t>10,02</a:t>
            </a:r>
            <a:r>
              <a:rPr lang="ru-RU" sz="1400" i="1" dirty="0"/>
              <a:t> км.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" y="1218125"/>
            <a:ext cx="798195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631177" y="6446107"/>
            <a:ext cx="708261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Объектов технического сервиса автотранспортных средств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61238"/>
              </p:ext>
            </p:extLst>
          </p:nvPr>
        </p:nvGraphicFramePr>
        <p:xfrm>
          <a:off x="6627245" y="6697975"/>
          <a:ext cx="7014143" cy="1318422"/>
        </p:xfrm>
        <a:graphic>
          <a:graphicData uri="http://schemas.openxmlformats.org/drawingml/2006/table">
            <a:tbl>
              <a:tblPr/>
              <a:tblGrid>
                <a:gridCol w="1181754"/>
                <a:gridCol w="1161535"/>
                <a:gridCol w="716692"/>
                <a:gridCol w="815546"/>
                <a:gridCol w="1417090"/>
                <a:gridCol w="815546"/>
                <a:gridCol w="905980"/>
              </a:tblGrid>
              <a:tr h="467662">
                <a:tc row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индивидуальных легковых автомобилей, </a:t>
                      </a:r>
                      <a:r>
                        <a:rPr lang="ru-RU" sz="105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</a:t>
                      </a:r>
                      <a:endParaRPr lang="ru-RU" sz="105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Потребность постов для объектов обслуживания автомобильного транспорта, шт. (из расчёта 1 пост на 200 легковых автомобилей)</a:t>
                      </a:r>
                      <a:endParaRPr lang="ru-RU" sz="105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5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 </a:t>
                      </a:r>
                      <a:r>
                        <a:rPr lang="ru-RU" sz="1000" b="1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Хлопово</a:t>
                      </a:r>
                      <a:endParaRPr lang="ru-RU" sz="10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3799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3799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86298" y="4685302"/>
            <a:ext cx="64312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200" i="1" dirty="0">
                <a:ea typeface="TimesNewRomanPSMT" charset="-128"/>
              </a:rPr>
              <a:t>Гаражи и стоянки для п</a:t>
            </a:r>
            <a:r>
              <a:rPr lang="ru-RU" sz="1200" i="1" dirty="0" bmk="">
                <a:ea typeface="TimesNewRomanPSMT" charset="-128"/>
              </a:rPr>
              <a:t>остоянного хранения личного автомобильного транспорта </a:t>
            </a:r>
            <a:endParaRPr lang="ru-RU" sz="1200" i="1" dirty="0">
              <a:ea typeface="TimesNewRomanPSMT" charset="-128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07049" y="1218125"/>
            <a:ext cx="5510539" cy="28300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30" b="1" dirty="0"/>
              <a:t>Мероприятия по развитию транспортной инфраструктуры  учитывают: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ru-RU" sz="1330" b="1" dirty="0"/>
              <a:t>Схему территориального планирования РФ в области федерального транспорта (железнодорожного, </a:t>
            </a:r>
            <a:r>
              <a:rPr lang="ru-RU" sz="1330" b="1" dirty="0" smtClean="0"/>
              <a:t>воздушного</a:t>
            </a:r>
            <a:r>
              <a:rPr lang="ru-RU" sz="1330" b="1" dirty="0"/>
              <a:t>, морского, внутреннего водного транспорта) и автомобильных дорог федерального значения, утверждённую распоряжение Правительства РФ от 19.03.2013 № 384-р 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ru-RU" sz="1330" b="1" dirty="0"/>
              <a:t>Постановление Правительства МО от 25.03.2016 № 230/8 об утверждении СТП ТО МО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ru-RU" sz="1330" b="1" dirty="0"/>
              <a:t>Государственной программе МО "Развитие и функционирование дорожно-транспортного комплекса» на </a:t>
            </a:r>
            <a:r>
              <a:rPr lang="ru-RU" sz="1330" b="1" dirty="0" smtClean="0"/>
              <a:t>2023-2029 </a:t>
            </a:r>
            <a:r>
              <a:rPr lang="ru-RU" sz="1330" b="1" dirty="0" smtClean="0"/>
              <a:t>годы, </a:t>
            </a:r>
            <a:r>
              <a:rPr lang="ru-RU" sz="1330" b="1" dirty="0"/>
              <a:t>утв. постановлением Правительства МО от 04.10.2022 N 1069/35</a:t>
            </a:r>
          </a:p>
        </p:txBody>
      </p:sp>
      <p:sp>
        <p:nvSpPr>
          <p:cNvPr id="23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5" y="236836"/>
            <a:ext cx="1237206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ТРАНСПОРТНАЯ ИНФРАСТРУКТУРА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6916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55206"/>
              </p:ext>
            </p:extLst>
          </p:nvPr>
        </p:nvGraphicFramePr>
        <p:xfrm>
          <a:off x="7286625" y="4968780"/>
          <a:ext cx="6385045" cy="1209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150"/>
                <a:gridCol w="1028700"/>
                <a:gridCol w="612374"/>
                <a:gridCol w="777382"/>
                <a:gridCol w="1032881"/>
                <a:gridCol w="866779"/>
                <a:gridCol w="866779"/>
              </a:tblGrid>
              <a:tr h="5435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муниципального образования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индивидуальных легковых автомобилей, </a:t>
                      </a:r>
                      <a:r>
                        <a:rPr lang="ru-RU" sz="105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Необходимое количество </a:t>
                      </a:r>
                      <a:r>
                        <a:rPr lang="ru-RU" sz="105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машино</a:t>
                      </a: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-мест для постоянного хранения с учетом существующих при 90% обеспеченности </a:t>
                      </a:r>
                      <a:r>
                        <a:rPr lang="ru-RU" sz="105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машино</a:t>
                      </a:r>
                      <a:r>
                        <a:rPr lang="ru-RU" sz="105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-местами (РНГП)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Существующее положение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Первая очередь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Расчётный срок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 </a:t>
                      </a:r>
                      <a:r>
                        <a:rPr lang="ru-RU" sz="1000" b="1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Хлопово</a:t>
                      </a:r>
                      <a:endParaRPr lang="ru-RU" sz="10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3581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3581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22241"/>
              </p:ext>
            </p:extLst>
          </p:nvPr>
        </p:nvGraphicFramePr>
        <p:xfrm>
          <a:off x="254001" y="1429653"/>
          <a:ext cx="13296898" cy="4725912"/>
        </p:xfrm>
        <a:graphic>
          <a:graphicData uri="http://schemas.openxmlformats.org/drawingml/2006/table">
            <a:tbl>
              <a:tblPr/>
              <a:tblGrid>
                <a:gridCol w="668601"/>
                <a:gridCol w="6610312"/>
                <a:gridCol w="1128486"/>
                <a:gridCol w="1489467"/>
                <a:gridCol w="1280174"/>
                <a:gridCol w="1073694"/>
                <a:gridCol w="1046164"/>
              </a:tblGrid>
              <a:tr h="466389">
                <a:tc row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Поз.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Существующее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положение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Расчётный срок</a:t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г.)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6890">
                <a:tc gridSpan="2"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земель в границах разработки внесения изменений </a:t>
                      </a:r>
                      <a:endParaRPr lang="ru-RU" sz="14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600" b="1" kern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застройки малоэтажными жилыми домами (до 4 этажей, включая мансардный) (Ж-1.1)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застройки среднеэтажными жилыми домами (от 5 до 8 этажей, включая мансардный) (Ж-1.2)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застройки индивидуальными и блокированными жилыми домами (Ж-2)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5518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Зона, предназначенная для ведения садоводства и огородничества (СХ-2)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озелененных территорий (лесопарки, парки, сады, скверы, бульвары, городские леса и другие) (Р-1)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не застроенные территории, пустыри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389"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 застройки малоэтажными жилыми домами (до 4 этажей, включая мансардный) (Ж-1.1)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5" y="249388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ФУНКЦИОНАЛЬНО-ПЛАНИРОВОЧНЫЙ БАЛАНС ТЕРРИТОРИИ *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874" y="9720363"/>
            <a:ext cx="10607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* Функционально-планировочный баланс территории является прогнозной оценкой и приводится в информационно-справочных целях.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95418A4-4661-4929-8B7A-4DF14325E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708"/>
            <a:ext cx="13774738" cy="7979287"/>
          </a:xfrm>
          <a:prstGeom prst="rect">
            <a:avLst/>
          </a:prstGeom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9860" y="5474525"/>
            <a:ext cx="1943100" cy="3606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Наро-Фоминск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305050" y="7502870"/>
            <a:ext cx="1079500" cy="3606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Верея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890910" y="2632709"/>
            <a:ext cx="1618905" cy="3416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г. Апрелевка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16404" y="9639035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07121" y="290286"/>
            <a:ext cx="12251579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ПЛАН НАРО-ФОМИНСКОГО ГОРОДСКОГО ОКРУГА МОСКОВСКОЙ ОБЛАСТИ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63853" y="4281287"/>
            <a:ext cx="180000" cy="180000"/>
          </a:xfrm>
          <a:prstGeom prst="ellipse">
            <a:avLst/>
          </a:prstGeom>
          <a:solidFill>
            <a:srgbClr val="EA22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767913" y="1536028"/>
            <a:ext cx="1248120" cy="332986"/>
          </a:xfrm>
          <a:prstGeom prst="rect">
            <a:avLst/>
          </a:prstGeom>
          <a:solidFill>
            <a:srgbClr val="FFFFFF"/>
          </a:solidFill>
          <a:ln w="28575">
            <a:solidFill>
              <a:srgbClr val="EA22EA"/>
            </a:solidFill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90" dirty="0" smtClean="0">
                <a:solidFill>
                  <a:srgbClr val="EA22EA"/>
                </a:solidFill>
              </a:rPr>
              <a:t>д. </a:t>
            </a:r>
            <a:r>
              <a:rPr lang="ru-RU" sz="1400" b="1" spc="-90" dirty="0" err="1" smtClean="0">
                <a:solidFill>
                  <a:srgbClr val="EA22EA"/>
                </a:solidFill>
              </a:rPr>
              <a:t>Докукино</a:t>
            </a:r>
            <a:endParaRPr lang="ru-RU" sz="1400" b="1" spc="-90" dirty="0">
              <a:solidFill>
                <a:srgbClr val="EA22EA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2053852" y="1869014"/>
            <a:ext cx="1962180" cy="2450103"/>
          </a:xfrm>
          <a:prstGeom prst="line">
            <a:avLst/>
          </a:prstGeom>
          <a:noFill/>
          <a:ln w="25400">
            <a:solidFill>
              <a:srgbClr val="EA22E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332910" y="8931702"/>
            <a:ext cx="2687015" cy="52688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ffectLst/>
        </p:spPr>
        <p:txBody>
          <a:bodyPr wrap="square" lIns="137742" tIns="68871" rIns="137742" bIns="6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90" dirty="0">
                <a:solidFill>
                  <a:srgbClr val="FF0000"/>
                </a:solidFill>
              </a:rPr>
              <a:t>Местоположение территории внесения изменений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55" y="1117038"/>
            <a:ext cx="469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Фрагмент </a:t>
            </a:r>
            <a:r>
              <a:rPr lang="ru-RU" sz="1400" i="1" dirty="0" smtClean="0"/>
              <a:t>Генерального </a:t>
            </a:r>
            <a:r>
              <a:rPr lang="ru-RU" sz="1400" i="1" dirty="0" smtClean="0"/>
              <a:t>плана</a:t>
            </a:r>
            <a:endParaRPr lang="ru-RU" sz="1400" i="1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880917" y="1074061"/>
            <a:ext cx="8958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Arial Black" pitchFamily="34" charset="0"/>
              </a:rPr>
              <a:t>Генеральный план Наро-Фоминского городского округа </a:t>
            </a:r>
            <a:r>
              <a:rPr lang="ru-RU" sz="1400" dirty="0" smtClean="0">
                <a:latin typeface="Arial Black" pitchFamily="34" charset="0"/>
              </a:rPr>
              <a:t>Московской </a:t>
            </a:r>
            <a:r>
              <a:rPr lang="ru-RU" sz="1400" dirty="0">
                <a:latin typeface="Arial Black" pitchFamily="34" charset="0"/>
              </a:rPr>
              <a:t>области утверждён решением </a:t>
            </a:r>
            <a:r>
              <a:rPr lang="ru-RU" sz="1400" dirty="0" smtClean="0">
                <a:latin typeface="Arial Black" pitchFamily="34" charset="0"/>
              </a:rPr>
              <a:t>Совета депутатов </a:t>
            </a:r>
            <a:r>
              <a:rPr lang="ru-RU" sz="1400" dirty="0" smtClean="0">
                <a:latin typeface="Arial Black" pitchFamily="34" charset="0"/>
              </a:rPr>
              <a:t>Наро-Фоминского </a:t>
            </a:r>
            <a:r>
              <a:rPr lang="ru-RU" sz="1400" dirty="0">
                <a:latin typeface="Arial Black" pitchFamily="34" charset="0"/>
              </a:rPr>
              <a:t>городского округа Московской области от 24.03.2020 № </a:t>
            </a:r>
            <a:r>
              <a:rPr lang="ru-RU" sz="1400" dirty="0" smtClean="0">
                <a:latin typeface="Arial Black" pitchFamily="34" charset="0"/>
              </a:rPr>
              <a:t>4/46.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80917" y="1751539"/>
            <a:ext cx="87678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Проект </a:t>
            </a:r>
            <a:r>
              <a:rPr lang="ru-RU" sz="1400" dirty="0"/>
              <a:t>«Внесение изменений в Генеральный план Наро-Фоминского городского округа Московской области </a:t>
            </a:r>
            <a:r>
              <a:rPr lang="ru-RU" sz="1400" dirty="0" smtClean="0"/>
              <a:t>применительно к населённому пункту д. </a:t>
            </a:r>
            <a:r>
              <a:rPr lang="ru-RU" sz="1400" dirty="0" err="1" smtClean="0"/>
              <a:t>Хлопово</a:t>
            </a:r>
            <a:r>
              <a:rPr lang="ru-RU" sz="1400" dirty="0" smtClean="0"/>
              <a:t>» </a:t>
            </a:r>
            <a:r>
              <a:rPr lang="ru-RU" sz="1400" dirty="0" smtClean="0"/>
              <a:t>подготовлен </a:t>
            </a:r>
            <a:r>
              <a:rPr lang="ru-RU" sz="1400" dirty="0"/>
              <a:t>на основании распоряжения Комитета по архитектуре и градостроительству Московской области от 20.01.2025 № 33РВ-24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О подготовке проекта внесения изменений в генеральный план </a:t>
            </a:r>
            <a:endParaRPr lang="ru-RU" sz="1400" dirty="0" smtClean="0"/>
          </a:p>
          <a:p>
            <a:r>
              <a:rPr lang="ru-RU" sz="1400" dirty="0" smtClean="0"/>
              <a:t>Наро-Фоминского </a:t>
            </a:r>
            <a:r>
              <a:rPr lang="ru-RU" sz="1400" dirty="0"/>
              <a:t>городского округа Московской области </a:t>
            </a:r>
            <a:endParaRPr lang="ru-RU" sz="1400" dirty="0" smtClean="0"/>
          </a:p>
          <a:p>
            <a:r>
              <a:rPr lang="ru-RU" sz="1400" dirty="0" smtClean="0"/>
              <a:t>применительно </a:t>
            </a:r>
            <a:r>
              <a:rPr lang="ru-RU" sz="1400" dirty="0"/>
              <a:t>к населенному пункту д. </a:t>
            </a:r>
            <a:r>
              <a:rPr lang="ru-RU" sz="1400" dirty="0" err="1"/>
              <a:t>Хлопово</a:t>
            </a:r>
            <a:r>
              <a:rPr lang="ru-RU" sz="1400" dirty="0"/>
              <a:t>».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" y="1428031"/>
            <a:ext cx="4696082" cy="402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Овал 39"/>
          <p:cNvSpPr/>
          <p:nvPr/>
        </p:nvSpPr>
        <p:spPr>
          <a:xfrm>
            <a:off x="12208477" y="3568116"/>
            <a:ext cx="312008" cy="312008"/>
          </a:xfrm>
          <a:prstGeom prst="ellipse">
            <a:avLst/>
          </a:prstGeom>
          <a:solidFill>
            <a:srgbClr val="EA22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196850" y="2555081"/>
            <a:ext cx="4521200" cy="2686843"/>
          </a:xfrm>
          <a:custGeom>
            <a:avLst/>
            <a:gdLst>
              <a:gd name="connsiteX0" fmla="*/ 2409825 w 4521200"/>
              <a:gd name="connsiteY0" fmla="*/ 2613025 h 2647950"/>
              <a:gd name="connsiteX1" fmla="*/ 2565400 w 4521200"/>
              <a:gd name="connsiteY1" fmla="*/ 2406650 h 2647950"/>
              <a:gd name="connsiteX2" fmla="*/ 2689225 w 4521200"/>
              <a:gd name="connsiteY2" fmla="*/ 2432050 h 2647950"/>
              <a:gd name="connsiteX3" fmla="*/ 3155950 w 4521200"/>
              <a:gd name="connsiteY3" fmla="*/ 2225675 h 2647950"/>
              <a:gd name="connsiteX4" fmla="*/ 3219450 w 4521200"/>
              <a:gd name="connsiteY4" fmla="*/ 2127250 h 2647950"/>
              <a:gd name="connsiteX5" fmla="*/ 3330575 w 4521200"/>
              <a:gd name="connsiteY5" fmla="*/ 1898650 h 2647950"/>
              <a:gd name="connsiteX6" fmla="*/ 3581400 w 4521200"/>
              <a:gd name="connsiteY6" fmla="*/ 1631950 h 2647950"/>
              <a:gd name="connsiteX7" fmla="*/ 3740150 w 4521200"/>
              <a:gd name="connsiteY7" fmla="*/ 1184275 h 2647950"/>
              <a:gd name="connsiteX8" fmla="*/ 3714750 w 4521200"/>
              <a:gd name="connsiteY8" fmla="*/ 1146175 h 2647950"/>
              <a:gd name="connsiteX9" fmla="*/ 3451225 w 4521200"/>
              <a:gd name="connsiteY9" fmla="*/ 850900 h 2647950"/>
              <a:gd name="connsiteX10" fmla="*/ 4352925 w 4521200"/>
              <a:gd name="connsiteY10" fmla="*/ 552450 h 2647950"/>
              <a:gd name="connsiteX11" fmla="*/ 4419600 w 4521200"/>
              <a:gd name="connsiteY11" fmla="*/ 492125 h 2647950"/>
              <a:gd name="connsiteX12" fmla="*/ 4505325 w 4521200"/>
              <a:gd name="connsiteY12" fmla="*/ 387350 h 2647950"/>
              <a:gd name="connsiteX13" fmla="*/ 4521200 w 4521200"/>
              <a:gd name="connsiteY13" fmla="*/ 355600 h 2647950"/>
              <a:gd name="connsiteX14" fmla="*/ 4521200 w 4521200"/>
              <a:gd name="connsiteY14" fmla="*/ 355600 h 2647950"/>
              <a:gd name="connsiteX15" fmla="*/ 4521200 w 4521200"/>
              <a:gd name="connsiteY15" fmla="*/ 317500 h 2647950"/>
              <a:gd name="connsiteX16" fmla="*/ 4441825 w 4521200"/>
              <a:gd name="connsiteY16" fmla="*/ 301625 h 2647950"/>
              <a:gd name="connsiteX17" fmla="*/ 4371975 w 4521200"/>
              <a:gd name="connsiteY17" fmla="*/ 444500 h 2647950"/>
              <a:gd name="connsiteX18" fmla="*/ 4305300 w 4521200"/>
              <a:gd name="connsiteY18" fmla="*/ 511175 h 2647950"/>
              <a:gd name="connsiteX19" fmla="*/ 4006850 w 4521200"/>
              <a:gd name="connsiteY19" fmla="*/ 615950 h 2647950"/>
              <a:gd name="connsiteX20" fmla="*/ 3590925 w 4521200"/>
              <a:gd name="connsiteY20" fmla="*/ 755650 h 2647950"/>
              <a:gd name="connsiteX21" fmla="*/ 3448050 w 4521200"/>
              <a:gd name="connsiteY21" fmla="*/ 796925 h 2647950"/>
              <a:gd name="connsiteX22" fmla="*/ 3330575 w 4521200"/>
              <a:gd name="connsiteY22" fmla="*/ 822325 h 2647950"/>
              <a:gd name="connsiteX23" fmla="*/ 3257550 w 4521200"/>
              <a:gd name="connsiteY23" fmla="*/ 825500 h 2647950"/>
              <a:gd name="connsiteX24" fmla="*/ 3155950 w 4521200"/>
              <a:gd name="connsiteY24" fmla="*/ 806450 h 2647950"/>
              <a:gd name="connsiteX25" fmla="*/ 3076575 w 4521200"/>
              <a:gd name="connsiteY25" fmla="*/ 739775 h 2647950"/>
              <a:gd name="connsiteX26" fmla="*/ 2689225 w 4521200"/>
              <a:gd name="connsiteY26" fmla="*/ 469900 h 2647950"/>
              <a:gd name="connsiteX27" fmla="*/ 2616200 w 4521200"/>
              <a:gd name="connsiteY27" fmla="*/ 415925 h 2647950"/>
              <a:gd name="connsiteX28" fmla="*/ 2540000 w 4521200"/>
              <a:gd name="connsiteY28" fmla="*/ 371475 h 2647950"/>
              <a:gd name="connsiteX29" fmla="*/ 2311400 w 4521200"/>
              <a:gd name="connsiteY29" fmla="*/ 292100 h 2647950"/>
              <a:gd name="connsiteX30" fmla="*/ 2190750 w 4521200"/>
              <a:gd name="connsiteY30" fmla="*/ 187325 h 2647950"/>
              <a:gd name="connsiteX31" fmla="*/ 2155825 w 4521200"/>
              <a:gd name="connsiteY31" fmla="*/ 152400 h 2647950"/>
              <a:gd name="connsiteX32" fmla="*/ 2098675 w 4521200"/>
              <a:gd name="connsiteY32" fmla="*/ 57150 h 2647950"/>
              <a:gd name="connsiteX33" fmla="*/ 2028825 w 4521200"/>
              <a:gd name="connsiteY33" fmla="*/ 0 h 2647950"/>
              <a:gd name="connsiteX34" fmla="*/ 1863725 w 4521200"/>
              <a:gd name="connsiteY34" fmla="*/ 0 h 2647950"/>
              <a:gd name="connsiteX35" fmla="*/ 1819275 w 4521200"/>
              <a:gd name="connsiteY35" fmla="*/ 146050 h 2647950"/>
              <a:gd name="connsiteX36" fmla="*/ 1781175 w 4521200"/>
              <a:gd name="connsiteY36" fmla="*/ 298450 h 2647950"/>
              <a:gd name="connsiteX37" fmla="*/ 1749425 w 4521200"/>
              <a:gd name="connsiteY37" fmla="*/ 422275 h 2647950"/>
              <a:gd name="connsiteX38" fmla="*/ 1727200 w 4521200"/>
              <a:gd name="connsiteY38" fmla="*/ 803275 h 2647950"/>
              <a:gd name="connsiteX39" fmla="*/ 1644650 w 4521200"/>
              <a:gd name="connsiteY39" fmla="*/ 981075 h 2647950"/>
              <a:gd name="connsiteX40" fmla="*/ 1635125 w 4521200"/>
              <a:gd name="connsiteY40" fmla="*/ 1050925 h 2647950"/>
              <a:gd name="connsiteX41" fmla="*/ 1654175 w 4521200"/>
              <a:gd name="connsiteY41" fmla="*/ 1149350 h 2647950"/>
              <a:gd name="connsiteX42" fmla="*/ 1603375 w 4521200"/>
              <a:gd name="connsiteY42" fmla="*/ 1149350 h 2647950"/>
              <a:gd name="connsiteX43" fmla="*/ 1590675 w 4521200"/>
              <a:gd name="connsiteY43" fmla="*/ 949325 h 2647950"/>
              <a:gd name="connsiteX44" fmla="*/ 1682750 w 4521200"/>
              <a:gd name="connsiteY44" fmla="*/ 790575 h 2647950"/>
              <a:gd name="connsiteX45" fmla="*/ 1701800 w 4521200"/>
              <a:gd name="connsiteY45" fmla="*/ 631825 h 2647950"/>
              <a:gd name="connsiteX46" fmla="*/ 1724025 w 4521200"/>
              <a:gd name="connsiteY46" fmla="*/ 311150 h 2647950"/>
              <a:gd name="connsiteX47" fmla="*/ 809625 w 4521200"/>
              <a:gd name="connsiteY47" fmla="*/ 146050 h 2647950"/>
              <a:gd name="connsiteX48" fmla="*/ 781050 w 4521200"/>
              <a:gd name="connsiteY48" fmla="*/ 234950 h 2647950"/>
              <a:gd name="connsiteX49" fmla="*/ 752475 w 4521200"/>
              <a:gd name="connsiteY49" fmla="*/ 279400 h 2647950"/>
              <a:gd name="connsiteX50" fmla="*/ 714375 w 4521200"/>
              <a:gd name="connsiteY50" fmla="*/ 428625 h 2647950"/>
              <a:gd name="connsiteX51" fmla="*/ 647700 w 4521200"/>
              <a:gd name="connsiteY51" fmla="*/ 400050 h 2647950"/>
              <a:gd name="connsiteX52" fmla="*/ 758825 w 4521200"/>
              <a:gd name="connsiteY52" fmla="*/ 111125 h 2647950"/>
              <a:gd name="connsiteX53" fmla="*/ 561975 w 4521200"/>
              <a:gd name="connsiteY53" fmla="*/ 50800 h 2647950"/>
              <a:gd name="connsiteX54" fmla="*/ 454025 w 4521200"/>
              <a:gd name="connsiteY54" fmla="*/ 222250 h 2647950"/>
              <a:gd name="connsiteX55" fmla="*/ 374650 w 4521200"/>
              <a:gd name="connsiteY55" fmla="*/ 311150 h 2647950"/>
              <a:gd name="connsiteX56" fmla="*/ 288925 w 4521200"/>
              <a:gd name="connsiteY56" fmla="*/ 358775 h 2647950"/>
              <a:gd name="connsiteX57" fmla="*/ 219075 w 4521200"/>
              <a:gd name="connsiteY57" fmla="*/ 641350 h 2647950"/>
              <a:gd name="connsiteX58" fmla="*/ 361950 w 4521200"/>
              <a:gd name="connsiteY58" fmla="*/ 673100 h 2647950"/>
              <a:gd name="connsiteX59" fmla="*/ 311150 w 4521200"/>
              <a:gd name="connsiteY59" fmla="*/ 873125 h 2647950"/>
              <a:gd name="connsiteX60" fmla="*/ 180975 w 4521200"/>
              <a:gd name="connsiteY60" fmla="*/ 885825 h 2647950"/>
              <a:gd name="connsiteX61" fmla="*/ 130175 w 4521200"/>
              <a:gd name="connsiteY61" fmla="*/ 1174750 h 2647950"/>
              <a:gd name="connsiteX62" fmla="*/ 120650 w 4521200"/>
              <a:gd name="connsiteY62" fmla="*/ 1263650 h 2647950"/>
              <a:gd name="connsiteX63" fmla="*/ 104775 w 4521200"/>
              <a:gd name="connsiteY63" fmla="*/ 1409700 h 2647950"/>
              <a:gd name="connsiteX64" fmla="*/ 0 w 4521200"/>
              <a:gd name="connsiteY64" fmla="*/ 1428750 h 2647950"/>
              <a:gd name="connsiteX65" fmla="*/ 12700 w 4521200"/>
              <a:gd name="connsiteY65" fmla="*/ 1511300 h 2647950"/>
              <a:gd name="connsiteX66" fmla="*/ 882650 w 4521200"/>
              <a:gd name="connsiteY66" fmla="*/ 1644650 h 2647950"/>
              <a:gd name="connsiteX67" fmla="*/ 993775 w 4521200"/>
              <a:gd name="connsiteY67" fmla="*/ 1673225 h 2647950"/>
              <a:gd name="connsiteX68" fmla="*/ 987425 w 4521200"/>
              <a:gd name="connsiteY68" fmla="*/ 1800225 h 2647950"/>
              <a:gd name="connsiteX69" fmla="*/ 895350 w 4521200"/>
              <a:gd name="connsiteY69" fmla="*/ 1768475 h 2647950"/>
              <a:gd name="connsiteX70" fmla="*/ 882650 w 4521200"/>
              <a:gd name="connsiteY70" fmla="*/ 1952625 h 2647950"/>
              <a:gd name="connsiteX71" fmla="*/ 1076325 w 4521200"/>
              <a:gd name="connsiteY71" fmla="*/ 2032000 h 2647950"/>
              <a:gd name="connsiteX72" fmla="*/ 1203325 w 4521200"/>
              <a:gd name="connsiteY72" fmla="*/ 2044700 h 2647950"/>
              <a:gd name="connsiteX73" fmla="*/ 1270000 w 4521200"/>
              <a:gd name="connsiteY73" fmla="*/ 1825625 h 2647950"/>
              <a:gd name="connsiteX74" fmla="*/ 1200150 w 4521200"/>
              <a:gd name="connsiteY74" fmla="*/ 1819275 h 2647950"/>
              <a:gd name="connsiteX75" fmla="*/ 1196975 w 4521200"/>
              <a:gd name="connsiteY75" fmla="*/ 1768475 h 2647950"/>
              <a:gd name="connsiteX76" fmla="*/ 1352550 w 4521200"/>
              <a:gd name="connsiteY76" fmla="*/ 1768475 h 2647950"/>
              <a:gd name="connsiteX77" fmla="*/ 1377950 w 4521200"/>
              <a:gd name="connsiteY77" fmla="*/ 1768475 h 2647950"/>
              <a:gd name="connsiteX78" fmla="*/ 1555750 w 4521200"/>
              <a:gd name="connsiteY78" fmla="*/ 1892300 h 2647950"/>
              <a:gd name="connsiteX79" fmla="*/ 1390650 w 4521200"/>
              <a:gd name="connsiteY79" fmla="*/ 2095500 h 2647950"/>
              <a:gd name="connsiteX80" fmla="*/ 1317625 w 4521200"/>
              <a:gd name="connsiteY80" fmla="*/ 2060575 h 2647950"/>
              <a:gd name="connsiteX81" fmla="*/ 1371600 w 4521200"/>
              <a:gd name="connsiteY81" fmla="*/ 1971675 h 2647950"/>
              <a:gd name="connsiteX82" fmla="*/ 1203325 w 4521200"/>
              <a:gd name="connsiteY82" fmla="*/ 2152650 h 2647950"/>
              <a:gd name="connsiteX83" fmla="*/ 1209675 w 4521200"/>
              <a:gd name="connsiteY83" fmla="*/ 2317750 h 2647950"/>
              <a:gd name="connsiteX84" fmla="*/ 1130300 w 4521200"/>
              <a:gd name="connsiteY84" fmla="*/ 2330450 h 2647950"/>
              <a:gd name="connsiteX85" fmla="*/ 1133475 w 4521200"/>
              <a:gd name="connsiteY85" fmla="*/ 2454275 h 2647950"/>
              <a:gd name="connsiteX86" fmla="*/ 1076325 w 4521200"/>
              <a:gd name="connsiteY86" fmla="*/ 2463800 h 2647950"/>
              <a:gd name="connsiteX87" fmla="*/ 1117600 w 4521200"/>
              <a:gd name="connsiteY87" fmla="*/ 2647950 h 2647950"/>
              <a:gd name="connsiteX88" fmla="*/ 2349500 w 4521200"/>
              <a:gd name="connsiteY88" fmla="*/ 2565400 h 2647950"/>
              <a:gd name="connsiteX89" fmla="*/ 2409825 w 4521200"/>
              <a:gd name="connsiteY89" fmla="*/ 2613025 h 2647950"/>
              <a:gd name="connsiteX0" fmla="*/ 2409825 w 4521200"/>
              <a:gd name="connsiteY0" fmla="*/ 2648744 h 2683669"/>
              <a:gd name="connsiteX1" fmla="*/ 2565400 w 4521200"/>
              <a:gd name="connsiteY1" fmla="*/ 2442369 h 2683669"/>
              <a:gd name="connsiteX2" fmla="*/ 2689225 w 4521200"/>
              <a:gd name="connsiteY2" fmla="*/ 2467769 h 2683669"/>
              <a:gd name="connsiteX3" fmla="*/ 3155950 w 4521200"/>
              <a:gd name="connsiteY3" fmla="*/ 2261394 h 2683669"/>
              <a:gd name="connsiteX4" fmla="*/ 3219450 w 4521200"/>
              <a:gd name="connsiteY4" fmla="*/ 2162969 h 2683669"/>
              <a:gd name="connsiteX5" fmla="*/ 3330575 w 4521200"/>
              <a:gd name="connsiteY5" fmla="*/ 1934369 h 2683669"/>
              <a:gd name="connsiteX6" fmla="*/ 3581400 w 4521200"/>
              <a:gd name="connsiteY6" fmla="*/ 1667669 h 2683669"/>
              <a:gd name="connsiteX7" fmla="*/ 3740150 w 4521200"/>
              <a:gd name="connsiteY7" fmla="*/ 1219994 h 2683669"/>
              <a:gd name="connsiteX8" fmla="*/ 3714750 w 4521200"/>
              <a:gd name="connsiteY8" fmla="*/ 1181894 h 2683669"/>
              <a:gd name="connsiteX9" fmla="*/ 3451225 w 4521200"/>
              <a:gd name="connsiteY9" fmla="*/ 886619 h 2683669"/>
              <a:gd name="connsiteX10" fmla="*/ 4352925 w 4521200"/>
              <a:gd name="connsiteY10" fmla="*/ 588169 h 2683669"/>
              <a:gd name="connsiteX11" fmla="*/ 4419600 w 4521200"/>
              <a:gd name="connsiteY11" fmla="*/ 527844 h 2683669"/>
              <a:gd name="connsiteX12" fmla="*/ 4505325 w 4521200"/>
              <a:gd name="connsiteY12" fmla="*/ 423069 h 2683669"/>
              <a:gd name="connsiteX13" fmla="*/ 4521200 w 4521200"/>
              <a:gd name="connsiteY13" fmla="*/ 391319 h 2683669"/>
              <a:gd name="connsiteX14" fmla="*/ 4521200 w 4521200"/>
              <a:gd name="connsiteY14" fmla="*/ 391319 h 2683669"/>
              <a:gd name="connsiteX15" fmla="*/ 4521200 w 4521200"/>
              <a:gd name="connsiteY15" fmla="*/ 353219 h 2683669"/>
              <a:gd name="connsiteX16" fmla="*/ 4441825 w 4521200"/>
              <a:gd name="connsiteY16" fmla="*/ 337344 h 2683669"/>
              <a:gd name="connsiteX17" fmla="*/ 4371975 w 4521200"/>
              <a:gd name="connsiteY17" fmla="*/ 480219 h 2683669"/>
              <a:gd name="connsiteX18" fmla="*/ 4305300 w 4521200"/>
              <a:gd name="connsiteY18" fmla="*/ 546894 h 2683669"/>
              <a:gd name="connsiteX19" fmla="*/ 4006850 w 4521200"/>
              <a:gd name="connsiteY19" fmla="*/ 651669 h 2683669"/>
              <a:gd name="connsiteX20" fmla="*/ 3590925 w 4521200"/>
              <a:gd name="connsiteY20" fmla="*/ 791369 h 2683669"/>
              <a:gd name="connsiteX21" fmla="*/ 3448050 w 4521200"/>
              <a:gd name="connsiteY21" fmla="*/ 832644 h 2683669"/>
              <a:gd name="connsiteX22" fmla="*/ 3330575 w 4521200"/>
              <a:gd name="connsiteY22" fmla="*/ 858044 h 2683669"/>
              <a:gd name="connsiteX23" fmla="*/ 3257550 w 4521200"/>
              <a:gd name="connsiteY23" fmla="*/ 861219 h 2683669"/>
              <a:gd name="connsiteX24" fmla="*/ 3155950 w 4521200"/>
              <a:gd name="connsiteY24" fmla="*/ 842169 h 2683669"/>
              <a:gd name="connsiteX25" fmla="*/ 3076575 w 4521200"/>
              <a:gd name="connsiteY25" fmla="*/ 775494 h 2683669"/>
              <a:gd name="connsiteX26" fmla="*/ 2689225 w 4521200"/>
              <a:gd name="connsiteY26" fmla="*/ 505619 h 2683669"/>
              <a:gd name="connsiteX27" fmla="*/ 2616200 w 4521200"/>
              <a:gd name="connsiteY27" fmla="*/ 451644 h 2683669"/>
              <a:gd name="connsiteX28" fmla="*/ 2540000 w 4521200"/>
              <a:gd name="connsiteY28" fmla="*/ 407194 h 2683669"/>
              <a:gd name="connsiteX29" fmla="*/ 2311400 w 4521200"/>
              <a:gd name="connsiteY29" fmla="*/ 327819 h 2683669"/>
              <a:gd name="connsiteX30" fmla="*/ 2190750 w 4521200"/>
              <a:gd name="connsiteY30" fmla="*/ 223044 h 2683669"/>
              <a:gd name="connsiteX31" fmla="*/ 2155825 w 4521200"/>
              <a:gd name="connsiteY31" fmla="*/ 188119 h 2683669"/>
              <a:gd name="connsiteX32" fmla="*/ 2098675 w 4521200"/>
              <a:gd name="connsiteY32" fmla="*/ 92869 h 2683669"/>
              <a:gd name="connsiteX33" fmla="*/ 2028825 w 4521200"/>
              <a:gd name="connsiteY33" fmla="*/ 35719 h 2683669"/>
              <a:gd name="connsiteX34" fmla="*/ 1866107 w 4521200"/>
              <a:gd name="connsiteY34" fmla="*/ 0 h 2683669"/>
              <a:gd name="connsiteX35" fmla="*/ 1819275 w 4521200"/>
              <a:gd name="connsiteY35" fmla="*/ 181769 h 2683669"/>
              <a:gd name="connsiteX36" fmla="*/ 1781175 w 4521200"/>
              <a:gd name="connsiteY36" fmla="*/ 334169 h 2683669"/>
              <a:gd name="connsiteX37" fmla="*/ 1749425 w 4521200"/>
              <a:gd name="connsiteY37" fmla="*/ 457994 h 2683669"/>
              <a:gd name="connsiteX38" fmla="*/ 1727200 w 4521200"/>
              <a:gd name="connsiteY38" fmla="*/ 838994 h 2683669"/>
              <a:gd name="connsiteX39" fmla="*/ 1644650 w 4521200"/>
              <a:gd name="connsiteY39" fmla="*/ 1016794 h 2683669"/>
              <a:gd name="connsiteX40" fmla="*/ 1635125 w 4521200"/>
              <a:gd name="connsiteY40" fmla="*/ 1086644 h 2683669"/>
              <a:gd name="connsiteX41" fmla="*/ 1654175 w 4521200"/>
              <a:gd name="connsiteY41" fmla="*/ 1185069 h 2683669"/>
              <a:gd name="connsiteX42" fmla="*/ 1603375 w 4521200"/>
              <a:gd name="connsiteY42" fmla="*/ 1185069 h 2683669"/>
              <a:gd name="connsiteX43" fmla="*/ 1590675 w 4521200"/>
              <a:gd name="connsiteY43" fmla="*/ 985044 h 2683669"/>
              <a:gd name="connsiteX44" fmla="*/ 1682750 w 4521200"/>
              <a:gd name="connsiteY44" fmla="*/ 826294 h 2683669"/>
              <a:gd name="connsiteX45" fmla="*/ 1701800 w 4521200"/>
              <a:gd name="connsiteY45" fmla="*/ 667544 h 2683669"/>
              <a:gd name="connsiteX46" fmla="*/ 1724025 w 4521200"/>
              <a:gd name="connsiteY46" fmla="*/ 346869 h 2683669"/>
              <a:gd name="connsiteX47" fmla="*/ 809625 w 4521200"/>
              <a:gd name="connsiteY47" fmla="*/ 181769 h 2683669"/>
              <a:gd name="connsiteX48" fmla="*/ 781050 w 4521200"/>
              <a:gd name="connsiteY48" fmla="*/ 270669 h 2683669"/>
              <a:gd name="connsiteX49" fmla="*/ 752475 w 4521200"/>
              <a:gd name="connsiteY49" fmla="*/ 315119 h 2683669"/>
              <a:gd name="connsiteX50" fmla="*/ 714375 w 4521200"/>
              <a:gd name="connsiteY50" fmla="*/ 464344 h 2683669"/>
              <a:gd name="connsiteX51" fmla="*/ 647700 w 4521200"/>
              <a:gd name="connsiteY51" fmla="*/ 435769 h 2683669"/>
              <a:gd name="connsiteX52" fmla="*/ 758825 w 4521200"/>
              <a:gd name="connsiteY52" fmla="*/ 146844 h 2683669"/>
              <a:gd name="connsiteX53" fmla="*/ 561975 w 4521200"/>
              <a:gd name="connsiteY53" fmla="*/ 86519 h 2683669"/>
              <a:gd name="connsiteX54" fmla="*/ 454025 w 4521200"/>
              <a:gd name="connsiteY54" fmla="*/ 257969 h 2683669"/>
              <a:gd name="connsiteX55" fmla="*/ 374650 w 4521200"/>
              <a:gd name="connsiteY55" fmla="*/ 346869 h 2683669"/>
              <a:gd name="connsiteX56" fmla="*/ 288925 w 4521200"/>
              <a:gd name="connsiteY56" fmla="*/ 394494 h 2683669"/>
              <a:gd name="connsiteX57" fmla="*/ 219075 w 4521200"/>
              <a:gd name="connsiteY57" fmla="*/ 677069 h 2683669"/>
              <a:gd name="connsiteX58" fmla="*/ 361950 w 4521200"/>
              <a:gd name="connsiteY58" fmla="*/ 708819 h 2683669"/>
              <a:gd name="connsiteX59" fmla="*/ 311150 w 4521200"/>
              <a:gd name="connsiteY59" fmla="*/ 908844 h 2683669"/>
              <a:gd name="connsiteX60" fmla="*/ 180975 w 4521200"/>
              <a:gd name="connsiteY60" fmla="*/ 921544 h 2683669"/>
              <a:gd name="connsiteX61" fmla="*/ 130175 w 4521200"/>
              <a:gd name="connsiteY61" fmla="*/ 1210469 h 2683669"/>
              <a:gd name="connsiteX62" fmla="*/ 120650 w 4521200"/>
              <a:gd name="connsiteY62" fmla="*/ 1299369 h 2683669"/>
              <a:gd name="connsiteX63" fmla="*/ 104775 w 4521200"/>
              <a:gd name="connsiteY63" fmla="*/ 1445419 h 2683669"/>
              <a:gd name="connsiteX64" fmla="*/ 0 w 4521200"/>
              <a:gd name="connsiteY64" fmla="*/ 1464469 h 2683669"/>
              <a:gd name="connsiteX65" fmla="*/ 12700 w 4521200"/>
              <a:gd name="connsiteY65" fmla="*/ 1547019 h 2683669"/>
              <a:gd name="connsiteX66" fmla="*/ 882650 w 4521200"/>
              <a:gd name="connsiteY66" fmla="*/ 1680369 h 2683669"/>
              <a:gd name="connsiteX67" fmla="*/ 993775 w 4521200"/>
              <a:gd name="connsiteY67" fmla="*/ 1708944 h 2683669"/>
              <a:gd name="connsiteX68" fmla="*/ 987425 w 4521200"/>
              <a:gd name="connsiteY68" fmla="*/ 1835944 h 2683669"/>
              <a:gd name="connsiteX69" fmla="*/ 895350 w 4521200"/>
              <a:gd name="connsiteY69" fmla="*/ 1804194 h 2683669"/>
              <a:gd name="connsiteX70" fmla="*/ 882650 w 4521200"/>
              <a:gd name="connsiteY70" fmla="*/ 1988344 h 2683669"/>
              <a:gd name="connsiteX71" fmla="*/ 1076325 w 4521200"/>
              <a:gd name="connsiteY71" fmla="*/ 2067719 h 2683669"/>
              <a:gd name="connsiteX72" fmla="*/ 1203325 w 4521200"/>
              <a:gd name="connsiteY72" fmla="*/ 2080419 h 2683669"/>
              <a:gd name="connsiteX73" fmla="*/ 1270000 w 4521200"/>
              <a:gd name="connsiteY73" fmla="*/ 1861344 h 2683669"/>
              <a:gd name="connsiteX74" fmla="*/ 1200150 w 4521200"/>
              <a:gd name="connsiteY74" fmla="*/ 1854994 h 2683669"/>
              <a:gd name="connsiteX75" fmla="*/ 1196975 w 4521200"/>
              <a:gd name="connsiteY75" fmla="*/ 1804194 h 2683669"/>
              <a:gd name="connsiteX76" fmla="*/ 1352550 w 4521200"/>
              <a:gd name="connsiteY76" fmla="*/ 1804194 h 2683669"/>
              <a:gd name="connsiteX77" fmla="*/ 1377950 w 4521200"/>
              <a:gd name="connsiteY77" fmla="*/ 1804194 h 2683669"/>
              <a:gd name="connsiteX78" fmla="*/ 1555750 w 4521200"/>
              <a:gd name="connsiteY78" fmla="*/ 1928019 h 2683669"/>
              <a:gd name="connsiteX79" fmla="*/ 1390650 w 4521200"/>
              <a:gd name="connsiteY79" fmla="*/ 2131219 h 2683669"/>
              <a:gd name="connsiteX80" fmla="*/ 1317625 w 4521200"/>
              <a:gd name="connsiteY80" fmla="*/ 2096294 h 2683669"/>
              <a:gd name="connsiteX81" fmla="*/ 1371600 w 4521200"/>
              <a:gd name="connsiteY81" fmla="*/ 2007394 h 2683669"/>
              <a:gd name="connsiteX82" fmla="*/ 1203325 w 4521200"/>
              <a:gd name="connsiteY82" fmla="*/ 2188369 h 2683669"/>
              <a:gd name="connsiteX83" fmla="*/ 1209675 w 4521200"/>
              <a:gd name="connsiteY83" fmla="*/ 2353469 h 2683669"/>
              <a:gd name="connsiteX84" fmla="*/ 1130300 w 4521200"/>
              <a:gd name="connsiteY84" fmla="*/ 2366169 h 2683669"/>
              <a:gd name="connsiteX85" fmla="*/ 1133475 w 4521200"/>
              <a:gd name="connsiteY85" fmla="*/ 2489994 h 2683669"/>
              <a:gd name="connsiteX86" fmla="*/ 1076325 w 4521200"/>
              <a:gd name="connsiteY86" fmla="*/ 2499519 h 2683669"/>
              <a:gd name="connsiteX87" fmla="*/ 1117600 w 4521200"/>
              <a:gd name="connsiteY87" fmla="*/ 2683669 h 2683669"/>
              <a:gd name="connsiteX88" fmla="*/ 2349500 w 4521200"/>
              <a:gd name="connsiteY88" fmla="*/ 2601119 h 2683669"/>
              <a:gd name="connsiteX89" fmla="*/ 2409825 w 4521200"/>
              <a:gd name="connsiteY89" fmla="*/ 2648744 h 2683669"/>
              <a:gd name="connsiteX0" fmla="*/ 2409825 w 4521200"/>
              <a:gd name="connsiteY0" fmla="*/ 2651918 h 2686843"/>
              <a:gd name="connsiteX1" fmla="*/ 2565400 w 4521200"/>
              <a:gd name="connsiteY1" fmla="*/ 2445543 h 2686843"/>
              <a:gd name="connsiteX2" fmla="*/ 2689225 w 4521200"/>
              <a:gd name="connsiteY2" fmla="*/ 2470943 h 2686843"/>
              <a:gd name="connsiteX3" fmla="*/ 3155950 w 4521200"/>
              <a:gd name="connsiteY3" fmla="*/ 2264568 h 2686843"/>
              <a:gd name="connsiteX4" fmla="*/ 3219450 w 4521200"/>
              <a:gd name="connsiteY4" fmla="*/ 2166143 h 2686843"/>
              <a:gd name="connsiteX5" fmla="*/ 3330575 w 4521200"/>
              <a:gd name="connsiteY5" fmla="*/ 1937543 h 2686843"/>
              <a:gd name="connsiteX6" fmla="*/ 3581400 w 4521200"/>
              <a:gd name="connsiteY6" fmla="*/ 1670843 h 2686843"/>
              <a:gd name="connsiteX7" fmla="*/ 3740150 w 4521200"/>
              <a:gd name="connsiteY7" fmla="*/ 1223168 h 2686843"/>
              <a:gd name="connsiteX8" fmla="*/ 3714750 w 4521200"/>
              <a:gd name="connsiteY8" fmla="*/ 1185068 h 2686843"/>
              <a:gd name="connsiteX9" fmla="*/ 3451225 w 4521200"/>
              <a:gd name="connsiteY9" fmla="*/ 889793 h 2686843"/>
              <a:gd name="connsiteX10" fmla="*/ 4352925 w 4521200"/>
              <a:gd name="connsiteY10" fmla="*/ 591343 h 2686843"/>
              <a:gd name="connsiteX11" fmla="*/ 4419600 w 4521200"/>
              <a:gd name="connsiteY11" fmla="*/ 531018 h 2686843"/>
              <a:gd name="connsiteX12" fmla="*/ 4505325 w 4521200"/>
              <a:gd name="connsiteY12" fmla="*/ 426243 h 2686843"/>
              <a:gd name="connsiteX13" fmla="*/ 4521200 w 4521200"/>
              <a:gd name="connsiteY13" fmla="*/ 394493 h 2686843"/>
              <a:gd name="connsiteX14" fmla="*/ 4521200 w 4521200"/>
              <a:gd name="connsiteY14" fmla="*/ 394493 h 2686843"/>
              <a:gd name="connsiteX15" fmla="*/ 4521200 w 4521200"/>
              <a:gd name="connsiteY15" fmla="*/ 356393 h 2686843"/>
              <a:gd name="connsiteX16" fmla="*/ 4441825 w 4521200"/>
              <a:gd name="connsiteY16" fmla="*/ 340518 h 2686843"/>
              <a:gd name="connsiteX17" fmla="*/ 4371975 w 4521200"/>
              <a:gd name="connsiteY17" fmla="*/ 483393 h 2686843"/>
              <a:gd name="connsiteX18" fmla="*/ 4305300 w 4521200"/>
              <a:gd name="connsiteY18" fmla="*/ 550068 h 2686843"/>
              <a:gd name="connsiteX19" fmla="*/ 4006850 w 4521200"/>
              <a:gd name="connsiteY19" fmla="*/ 654843 h 2686843"/>
              <a:gd name="connsiteX20" fmla="*/ 3590925 w 4521200"/>
              <a:gd name="connsiteY20" fmla="*/ 794543 h 2686843"/>
              <a:gd name="connsiteX21" fmla="*/ 3448050 w 4521200"/>
              <a:gd name="connsiteY21" fmla="*/ 835818 h 2686843"/>
              <a:gd name="connsiteX22" fmla="*/ 3330575 w 4521200"/>
              <a:gd name="connsiteY22" fmla="*/ 861218 h 2686843"/>
              <a:gd name="connsiteX23" fmla="*/ 3257550 w 4521200"/>
              <a:gd name="connsiteY23" fmla="*/ 864393 h 2686843"/>
              <a:gd name="connsiteX24" fmla="*/ 3155950 w 4521200"/>
              <a:gd name="connsiteY24" fmla="*/ 845343 h 2686843"/>
              <a:gd name="connsiteX25" fmla="*/ 3076575 w 4521200"/>
              <a:gd name="connsiteY25" fmla="*/ 778668 h 2686843"/>
              <a:gd name="connsiteX26" fmla="*/ 2689225 w 4521200"/>
              <a:gd name="connsiteY26" fmla="*/ 508793 h 2686843"/>
              <a:gd name="connsiteX27" fmla="*/ 2616200 w 4521200"/>
              <a:gd name="connsiteY27" fmla="*/ 454818 h 2686843"/>
              <a:gd name="connsiteX28" fmla="*/ 2540000 w 4521200"/>
              <a:gd name="connsiteY28" fmla="*/ 410368 h 2686843"/>
              <a:gd name="connsiteX29" fmla="*/ 2311400 w 4521200"/>
              <a:gd name="connsiteY29" fmla="*/ 330993 h 2686843"/>
              <a:gd name="connsiteX30" fmla="*/ 2190750 w 4521200"/>
              <a:gd name="connsiteY30" fmla="*/ 226218 h 2686843"/>
              <a:gd name="connsiteX31" fmla="*/ 2155825 w 4521200"/>
              <a:gd name="connsiteY31" fmla="*/ 191293 h 2686843"/>
              <a:gd name="connsiteX32" fmla="*/ 2098675 w 4521200"/>
              <a:gd name="connsiteY32" fmla="*/ 96043 h 2686843"/>
              <a:gd name="connsiteX33" fmla="*/ 2028825 w 4521200"/>
              <a:gd name="connsiteY33" fmla="*/ 38893 h 2686843"/>
              <a:gd name="connsiteX34" fmla="*/ 1960563 w 4521200"/>
              <a:gd name="connsiteY34" fmla="*/ 0 h 2686843"/>
              <a:gd name="connsiteX35" fmla="*/ 1866107 w 4521200"/>
              <a:gd name="connsiteY35" fmla="*/ 3174 h 2686843"/>
              <a:gd name="connsiteX36" fmla="*/ 1819275 w 4521200"/>
              <a:gd name="connsiteY36" fmla="*/ 184943 h 2686843"/>
              <a:gd name="connsiteX37" fmla="*/ 1781175 w 4521200"/>
              <a:gd name="connsiteY37" fmla="*/ 337343 h 2686843"/>
              <a:gd name="connsiteX38" fmla="*/ 1749425 w 4521200"/>
              <a:gd name="connsiteY38" fmla="*/ 461168 h 2686843"/>
              <a:gd name="connsiteX39" fmla="*/ 1727200 w 4521200"/>
              <a:gd name="connsiteY39" fmla="*/ 842168 h 2686843"/>
              <a:gd name="connsiteX40" fmla="*/ 1644650 w 4521200"/>
              <a:gd name="connsiteY40" fmla="*/ 1019968 h 2686843"/>
              <a:gd name="connsiteX41" fmla="*/ 1635125 w 4521200"/>
              <a:gd name="connsiteY41" fmla="*/ 1089818 h 2686843"/>
              <a:gd name="connsiteX42" fmla="*/ 1654175 w 4521200"/>
              <a:gd name="connsiteY42" fmla="*/ 1188243 h 2686843"/>
              <a:gd name="connsiteX43" fmla="*/ 1603375 w 4521200"/>
              <a:gd name="connsiteY43" fmla="*/ 1188243 h 2686843"/>
              <a:gd name="connsiteX44" fmla="*/ 1590675 w 4521200"/>
              <a:gd name="connsiteY44" fmla="*/ 988218 h 2686843"/>
              <a:gd name="connsiteX45" fmla="*/ 1682750 w 4521200"/>
              <a:gd name="connsiteY45" fmla="*/ 829468 h 2686843"/>
              <a:gd name="connsiteX46" fmla="*/ 1701800 w 4521200"/>
              <a:gd name="connsiteY46" fmla="*/ 670718 h 2686843"/>
              <a:gd name="connsiteX47" fmla="*/ 1724025 w 4521200"/>
              <a:gd name="connsiteY47" fmla="*/ 350043 h 2686843"/>
              <a:gd name="connsiteX48" fmla="*/ 809625 w 4521200"/>
              <a:gd name="connsiteY48" fmla="*/ 184943 h 2686843"/>
              <a:gd name="connsiteX49" fmla="*/ 781050 w 4521200"/>
              <a:gd name="connsiteY49" fmla="*/ 273843 h 2686843"/>
              <a:gd name="connsiteX50" fmla="*/ 752475 w 4521200"/>
              <a:gd name="connsiteY50" fmla="*/ 318293 h 2686843"/>
              <a:gd name="connsiteX51" fmla="*/ 714375 w 4521200"/>
              <a:gd name="connsiteY51" fmla="*/ 467518 h 2686843"/>
              <a:gd name="connsiteX52" fmla="*/ 647700 w 4521200"/>
              <a:gd name="connsiteY52" fmla="*/ 438943 h 2686843"/>
              <a:gd name="connsiteX53" fmla="*/ 758825 w 4521200"/>
              <a:gd name="connsiteY53" fmla="*/ 150018 h 2686843"/>
              <a:gd name="connsiteX54" fmla="*/ 561975 w 4521200"/>
              <a:gd name="connsiteY54" fmla="*/ 89693 h 2686843"/>
              <a:gd name="connsiteX55" fmla="*/ 454025 w 4521200"/>
              <a:gd name="connsiteY55" fmla="*/ 261143 h 2686843"/>
              <a:gd name="connsiteX56" fmla="*/ 374650 w 4521200"/>
              <a:gd name="connsiteY56" fmla="*/ 350043 h 2686843"/>
              <a:gd name="connsiteX57" fmla="*/ 288925 w 4521200"/>
              <a:gd name="connsiteY57" fmla="*/ 397668 h 2686843"/>
              <a:gd name="connsiteX58" fmla="*/ 219075 w 4521200"/>
              <a:gd name="connsiteY58" fmla="*/ 680243 h 2686843"/>
              <a:gd name="connsiteX59" fmla="*/ 361950 w 4521200"/>
              <a:gd name="connsiteY59" fmla="*/ 711993 h 2686843"/>
              <a:gd name="connsiteX60" fmla="*/ 311150 w 4521200"/>
              <a:gd name="connsiteY60" fmla="*/ 912018 h 2686843"/>
              <a:gd name="connsiteX61" fmla="*/ 180975 w 4521200"/>
              <a:gd name="connsiteY61" fmla="*/ 924718 h 2686843"/>
              <a:gd name="connsiteX62" fmla="*/ 130175 w 4521200"/>
              <a:gd name="connsiteY62" fmla="*/ 1213643 h 2686843"/>
              <a:gd name="connsiteX63" fmla="*/ 120650 w 4521200"/>
              <a:gd name="connsiteY63" fmla="*/ 1302543 h 2686843"/>
              <a:gd name="connsiteX64" fmla="*/ 104775 w 4521200"/>
              <a:gd name="connsiteY64" fmla="*/ 1448593 h 2686843"/>
              <a:gd name="connsiteX65" fmla="*/ 0 w 4521200"/>
              <a:gd name="connsiteY65" fmla="*/ 1467643 h 2686843"/>
              <a:gd name="connsiteX66" fmla="*/ 12700 w 4521200"/>
              <a:gd name="connsiteY66" fmla="*/ 1550193 h 2686843"/>
              <a:gd name="connsiteX67" fmla="*/ 882650 w 4521200"/>
              <a:gd name="connsiteY67" fmla="*/ 1683543 h 2686843"/>
              <a:gd name="connsiteX68" fmla="*/ 993775 w 4521200"/>
              <a:gd name="connsiteY68" fmla="*/ 1712118 h 2686843"/>
              <a:gd name="connsiteX69" fmla="*/ 987425 w 4521200"/>
              <a:gd name="connsiteY69" fmla="*/ 1839118 h 2686843"/>
              <a:gd name="connsiteX70" fmla="*/ 895350 w 4521200"/>
              <a:gd name="connsiteY70" fmla="*/ 1807368 h 2686843"/>
              <a:gd name="connsiteX71" fmla="*/ 882650 w 4521200"/>
              <a:gd name="connsiteY71" fmla="*/ 1991518 h 2686843"/>
              <a:gd name="connsiteX72" fmla="*/ 1076325 w 4521200"/>
              <a:gd name="connsiteY72" fmla="*/ 2070893 h 2686843"/>
              <a:gd name="connsiteX73" fmla="*/ 1203325 w 4521200"/>
              <a:gd name="connsiteY73" fmla="*/ 2083593 h 2686843"/>
              <a:gd name="connsiteX74" fmla="*/ 1270000 w 4521200"/>
              <a:gd name="connsiteY74" fmla="*/ 1864518 h 2686843"/>
              <a:gd name="connsiteX75" fmla="*/ 1200150 w 4521200"/>
              <a:gd name="connsiteY75" fmla="*/ 1858168 h 2686843"/>
              <a:gd name="connsiteX76" fmla="*/ 1196975 w 4521200"/>
              <a:gd name="connsiteY76" fmla="*/ 1807368 h 2686843"/>
              <a:gd name="connsiteX77" fmla="*/ 1352550 w 4521200"/>
              <a:gd name="connsiteY77" fmla="*/ 1807368 h 2686843"/>
              <a:gd name="connsiteX78" fmla="*/ 1377950 w 4521200"/>
              <a:gd name="connsiteY78" fmla="*/ 1807368 h 2686843"/>
              <a:gd name="connsiteX79" fmla="*/ 1555750 w 4521200"/>
              <a:gd name="connsiteY79" fmla="*/ 1931193 h 2686843"/>
              <a:gd name="connsiteX80" fmla="*/ 1390650 w 4521200"/>
              <a:gd name="connsiteY80" fmla="*/ 2134393 h 2686843"/>
              <a:gd name="connsiteX81" fmla="*/ 1317625 w 4521200"/>
              <a:gd name="connsiteY81" fmla="*/ 2099468 h 2686843"/>
              <a:gd name="connsiteX82" fmla="*/ 1371600 w 4521200"/>
              <a:gd name="connsiteY82" fmla="*/ 2010568 h 2686843"/>
              <a:gd name="connsiteX83" fmla="*/ 1203325 w 4521200"/>
              <a:gd name="connsiteY83" fmla="*/ 2191543 h 2686843"/>
              <a:gd name="connsiteX84" fmla="*/ 1209675 w 4521200"/>
              <a:gd name="connsiteY84" fmla="*/ 2356643 h 2686843"/>
              <a:gd name="connsiteX85" fmla="*/ 1130300 w 4521200"/>
              <a:gd name="connsiteY85" fmla="*/ 2369343 h 2686843"/>
              <a:gd name="connsiteX86" fmla="*/ 1133475 w 4521200"/>
              <a:gd name="connsiteY86" fmla="*/ 2493168 h 2686843"/>
              <a:gd name="connsiteX87" fmla="*/ 1076325 w 4521200"/>
              <a:gd name="connsiteY87" fmla="*/ 2502693 h 2686843"/>
              <a:gd name="connsiteX88" fmla="*/ 1117600 w 4521200"/>
              <a:gd name="connsiteY88" fmla="*/ 2686843 h 2686843"/>
              <a:gd name="connsiteX89" fmla="*/ 2349500 w 4521200"/>
              <a:gd name="connsiteY89" fmla="*/ 2604293 h 2686843"/>
              <a:gd name="connsiteX90" fmla="*/ 2409825 w 4521200"/>
              <a:gd name="connsiteY90" fmla="*/ 2651918 h 26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21200" h="2686843">
                <a:moveTo>
                  <a:pt x="2409825" y="2651918"/>
                </a:moveTo>
                <a:lnTo>
                  <a:pt x="2565400" y="2445543"/>
                </a:lnTo>
                <a:lnTo>
                  <a:pt x="2689225" y="2470943"/>
                </a:lnTo>
                <a:lnTo>
                  <a:pt x="3155950" y="2264568"/>
                </a:lnTo>
                <a:lnTo>
                  <a:pt x="3219450" y="2166143"/>
                </a:lnTo>
                <a:lnTo>
                  <a:pt x="3330575" y="1937543"/>
                </a:lnTo>
                <a:lnTo>
                  <a:pt x="3581400" y="1670843"/>
                </a:lnTo>
                <a:lnTo>
                  <a:pt x="3740150" y="1223168"/>
                </a:lnTo>
                <a:lnTo>
                  <a:pt x="3714750" y="1185068"/>
                </a:lnTo>
                <a:lnTo>
                  <a:pt x="3451225" y="889793"/>
                </a:lnTo>
                <a:lnTo>
                  <a:pt x="4352925" y="591343"/>
                </a:lnTo>
                <a:lnTo>
                  <a:pt x="4419600" y="531018"/>
                </a:lnTo>
                <a:lnTo>
                  <a:pt x="4505325" y="426243"/>
                </a:lnTo>
                <a:lnTo>
                  <a:pt x="4521200" y="394493"/>
                </a:lnTo>
                <a:lnTo>
                  <a:pt x="4521200" y="394493"/>
                </a:lnTo>
                <a:lnTo>
                  <a:pt x="4521200" y="356393"/>
                </a:lnTo>
                <a:lnTo>
                  <a:pt x="4441825" y="340518"/>
                </a:lnTo>
                <a:lnTo>
                  <a:pt x="4371975" y="483393"/>
                </a:lnTo>
                <a:lnTo>
                  <a:pt x="4305300" y="550068"/>
                </a:lnTo>
                <a:lnTo>
                  <a:pt x="4006850" y="654843"/>
                </a:lnTo>
                <a:lnTo>
                  <a:pt x="3590925" y="794543"/>
                </a:lnTo>
                <a:lnTo>
                  <a:pt x="3448050" y="835818"/>
                </a:lnTo>
                <a:lnTo>
                  <a:pt x="3330575" y="861218"/>
                </a:lnTo>
                <a:lnTo>
                  <a:pt x="3257550" y="864393"/>
                </a:lnTo>
                <a:lnTo>
                  <a:pt x="3155950" y="845343"/>
                </a:lnTo>
                <a:lnTo>
                  <a:pt x="3076575" y="778668"/>
                </a:lnTo>
                <a:lnTo>
                  <a:pt x="2689225" y="508793"/>
                </a:lnTo>
                <a:lnTo>
                  <a:pt x="2616200" y="454818"/>
                </a:lnTo>
                <a:lnTo>
                  <a:pt x="2540000" y="410368"/>
                </a:lnTo>
                <a:lnTo>
                  <a:pt x="2311400" y="330993"/>
                </a:lnTo>
                <a:lnTo>
                  <a:pt x="2190750" y="226218"/>
                </a:lnTo>
                <a:lnTo>
                  <a:pt x="2155825" y="191293"/>
                </a:lnTo>
                <a:lnTo>
                  <a:pt x="2098675" y="96043"/>
                </a:lnTo>
                <a:lnTo>
                  <a:pt x="2028825" y="38893"/>
                </a:lnTo>
                <a:cubicBezTo>
                  <a:pt x="2005277" y="34660"/>
                  <a:pt x="1984111" y="4233"/>
                  <a:pt x="1960563" y="0"/>
                </a:cubicBezTo>
                <a:lnTo>
                  <a:pt x="1866107" y="3174"/>
                </a:lnTo>
                <a:lnTo>
                  <a:pt x="1819275" y="184943"/>
                </a:lnTo>
                <a:lnTo>
                  <a:pt x="1781175" y="337343"/>
                </a:lnTo>
                <a:lnTo>
                  <a:pt x="1749425" y="461168"/>
                </a:lnTo>
                <a:lnTo>
                  <a:pt x="1727200" y="842168"/>
                </a:lnTo>
                <a:lnTo>
                  <a:pt x="1644650" y="1019968"/>
                </a:lnTo>
                <a:lnTo>
                  <a:pt x="1635125" y="1089818"/>
                </a:lnTo>
                <a:lnTo>
                  <a:pt x="1654175" y="1188243"/>
                </a:lnTo>
                <a:lnTo>
                  <a:pt x="1603375" y="1188243"/>
                </a:lnTo>
                <a:lnTo>
                  <a:pt x="1590675" y="988218"/>
                </a:lnTo>
                <a:lnTo>
                  <a:pt x="1682750" y="829468"/>
                </a:lnTo>
                <a:lnTo>
                  <a:pt x="1701800" y="670718"/>
                </a:lnTo>
                <a:lnTo>
                  <a:pt x="1724025" y="350043"/>
                </a:lnTo>
                <a:lnTo>
                  <a:pt x="809625" y="184943"/>
                </a:lnTo>
                <a:lnTo>
                  <a:pt x="781050" y="273843"/>
                </a:lnTo>
                <a:lnTo>
                  <a:pt x="752475" y="318293"/>
                </a:lnTo>
                <a:lnTo>
                  <a:pt x="714375" y="467518"/>
                </a:lnTo>
                <a:lnTo>
                  <a:pt x="647700" y="438943"/>
                </a:lnTo>
                <a:lnTo>
                  <a:pt x="758825" y="150018"/>
                </a:lnTo>
                <a:lnTo>
                  <a:pt x="561975" y="89693"/>
                </a:lnTo>
                <a:lnTo>
                  <a:pt x="454025" y="261143"/>
                </a:lnTo>
                <a:lnTo>
                  <a:pt x="374650" y="350043"/>
                </a:lnTo>
                <a:lnTo>
                  <a:pt x="288925" y="397668"/>
                </a:lnTo>
                <a:lnTo>
                  <a:pt x="219075" y="680243"/>
                </a:lnTo>
                <a:lnTo>
                  <a:pt x="361950" y="711993"/>
                </a:lnTo>
                <a:lnTo>
                  <a:pt x="311150" y="912018"/>
                </a:lnTo>
                <a:lnTo>
                  <a:pt x="180975" y="924718"/>
                </a:lnTo>
                <a:lnTo>
                  <a:pt x="130175" y="1213643"/>
                </a:lnTo>
                <a:lnTo>
                  <a:pt x="120650" y="1302543"/>
                </a:lnTo>
                <a:lnTo>
                  <a:pt x="104775" y="1448593"/>
                </a:lnTo>
                <a:lnTo>
                  <a:pt x="0" y="1467643"/>
                </a:lnTo>
                <a:lnTo>
                  <a:pt x="12700" y="1550193"/>
                </a:lnTo>
                <a:lnTo>
                  <a:pt x="882650" y="1683543"/>
                </a:lnTo>
                <a:lnTo>
                  <a:pt x="993775" y="1712118"/>
                </a:lnTo>
                <a:lnTo>
                  <a:pt x="987425" y="1839118"/>
                </a:lnTo>
                <a:lnTo>
                  <a:pt x="895350" y="1807368"/>
                </a:lnTo>
                <a:lnTo>
                  <a:pt x="882650" y="1991518"/>
                </a:lnTo>
                <a:lnTo>
                  <a:pt x="1076325" y="2070893"/>
                </a:lnTo>
                <a:lnTo>
                  <a:pt x="1203325" y="2083593"/>
                </a:lnTo>
                <a:lnTo>
                  <a:pt x="1270000" y="1864518"/>
                </a:lnTo>
                <a:lnTo>
                  <a:pt x="1200150" y="1858168"/>
                </a:lnTo>
                <a:lnTo>
                  <a:pt x="1196975" y="1807368"/>
                </a:lnTo>
                <a:lnTo>
                  <a:pt x="1352550" y="1807368"/>
                </a:lnTo>
                <a:lnTo>
                  <a:pt x="1377950" y="1807368"/>
                </a:lnTo>
                <a:lnTo>
                  <a:pt x="1555750" y="1931193"/>
                </a:lnTo>
                <a:lnTo>
                  <a:pt x="1390650" y="2134393"/>
                </a:lnTo>
                <a:lnTo>
                  <a:pt x="1317625" y="2099468"/>
                </a:lnTo>
                <a:lnTo>
                  <a:pt x="1371600" y="2010568"/>
                </a:lnTo>
                <a:lnTo>
                  <a:pt x="1203325" y="2191543"/>
                </a:lnTo>
                <a:lnTo>
                  <a:pt x="1209675" y="2356643"/>
                </a:lnTo>
                <a:lnTo>
                  <a:pt x="1130300" y="2369343"/>
                </a:lnTo>
                <a:cubicBezTo>
                  <a:pt x="1131358" y="2410618"/>
                  <a:pt x="1132417" y="2451893"/>
                  <a:pt x="1133475" y="2493168"/>
                </a:cubicBezTo>
                <a:lnTo>
                  <a:pt x="1076325" y="2502693"/>
                </a:lnTo>
                <a:lnTo>
                  <a:pt x="1117600" y="2686843"/>
                </a:lnTo>
                <a:lnTo>
                  <a:pt x="2349500" y="2604293"/>
                </a:lnTo>
                <a:lnTo>
                  <a:pt x="2409825" y="2651918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196850" y="2551906"/>
            <a:ext cx="4521200" cy="2686843"/>
          </a:xfrm>
          <a:custGeom>
            <a:avLst/>
            <a:gdLst>
              <a:gd name="connsiteX0" fmla="*/ 2409825 w 4521200"/>
              <a:gd name="connsiteY0" fmla="*/ 2613025 h 2647950"/>
              <a:gd name="connsiteX1" fmla="*/ 2565400 w 4521200"/>
              <a:gd name="connsiteY1" fmla="*/ 2406650 h 2647950"/>
              <a:gd name="connsiteX2" fmla="*/ 2689225 w 4521200"/>
              <a:gd name="connsiteY2" fmla="*/ 2432050 h 2647950"/>
              <a:gd name="connsiteX3" fmla="*/ 3155950 w 4521200"/>
              <a:gd name="connsiteY3" fmla="*/ 2225675 h 2647950"/>
              <a:gd name="connsiteX4" fmla="*/ 3219450 w 4521200"/>
              <a:gd name="connsiteY4" fmla="*/ 2127250 h 2647950"/>
              <a:gd name="connsiteX5" fmla="*/ 3330575 w 4521200"/>
              <a:gd name="connsiteY5" fmla="*/ 1898650 h 2647950"/>
              <a:gd name="connsiteX6" fmla="*/ 3581400 w 4521200"/>
              <a:gd name="connsiteY6" fmla="*/ 1631950 h 2647950"/>
              <a:gd name="connsiteX7" fmla="*/ 3740150 w 4521200"/>
              <a:gd name="connsiteY7" fmla="*/ 1184275 h 2647950"/>
              <a:gd name="connsiteX8" fmla="*/ 3714750 w 4521200"/>
              <a:gd name="connsiteY8" fmla="*/ 1146175 h 2647950"/>
              <a:gd name="connsiteX9" fmla="*/ 3451225 w 4521200"/>
              <a:gd name="connsiteY9" fmla="*/ 850900 h 2647950"/>
              <a:gd name="connsiteX10" fmla="*/ 4352925 w 4521200"/>
              <a:gd name="connsiteY10" fmla="*/ 552450 h 2647950"/>
              <a:gd name="connsiteX11" fmla="*/ 4419600 w 4521200"/>
              <a:gd name="connsiteY11" fmla="*/ 492125 h 2647950"/>
              <a:gd name="connsiteX12" fmla="*/ 4505325 w 4521200"/>
              <a:gd name="connsiteY12" fmla="*/ 387350 h 2647950"/>
              <a:gd name="connsiteX13" fmla="*/ 4521200 w 4521200"/>
              <a:gd name="connsiteY13" fmla="*/ 355600 h 2647950"/>
              <a:gd name="connsiteX14" fmla="*/ 4521200 w 4521200"/>
              <a:gd name="connsiteY14" fmla="*/ 355600 h 2647950"/>
              <a:gd name="connsiteX15" fmla="*/ 4521200 w 4521200"/>
              <a:gd name="connsiteY15" fmla="*/ 317500 h 2647950"/>
              <a:gd name="connsiteX16" fmla="*/ 4441825 w 4521200"/>
              <a:gd name="connsiteY16" fmla="*/ 301625 h 2647950"/>
              <a:gd name="connsiteX17" fmla="*/ 4371975 w 4521200"/>
              <a:gd name="connsiteY17" fmla="*/ 444500 h 2647950"/>
              <a:gd name="connsiteX18" fmla="*/ 4305300 w 4521200"/>
              <a:gd name="connsiteY18" fmla="*/ 511175 h 2647950"/>
              <a:gd name="connsiteX19" fmla="*/ 4006850 w 4521200"/>
              <a:gd name="connsiteY19" fmla="*/ 615950 h 2647950"/>
              <a:gd name="connsiteX20" fmla="*/ 3590925 w 4521200"/>
              <a:gd name="connsiteY20" fmla="*/ 755650 h 2647950"/>
              <a:gd name="connsiteX21" fmla="*/ 3448050 w 4521200"/>
              <a:gd name="connsiteY21" fmla="*/ 796925 h 2647950"/>
              <a:gd name="connsiteX22" fmla="*/ 3330575 w 4521200"/>
              <a:gd name="connsiteY22" fmla="*/ 822325 h 2647950"/>
              <a:gd name="connsiteX23" fmla="*/ 3257550 w 4521200"/>
              <a:gd name="connsiteY23" fmla="*/ 825500 h 2647950"/>
              <a:gd name="connsiteX24" fmla="*/ 3155950 w 4521200"/>
              <a:gd name="connsiteY24" fmla="*/ 806450 h 2647950"/>
              <a:gd name="connsiteX25" fmla="*/ 3076575 w 4521200"/>
              <a:gd name="connsiteY25" fmla="*/ 739775 h 2647950"/>
              <a:gd name="connsiteX26" fmla="*/ 2689225 w 4521200"/>
              <a:gd name="connsiteY26" fmla="*/ 469900 h 2647950"/>
              <a:gd name="connsiteX27" fmla="*/ 2616200 w 4521200"/>
              <a:gd name="connsiteY27" fmla="*/ 415925 h 2647950"/>
              <a:gd name="connsiteX28" fmla="*/ 2540000 w 4521200"/>
              <a:gd name="connsiteY28" fmla="*/ 371475 h 2647950"/>
              <a:gd name="connsiteX29" fmla="*/ 2311400 w 4521200"/>
              <a:gd name="connsiteY29" fmla="*/ 292100 h 2647950"/>
              <a:gd name="connsiteX30" fmla="*/ 2190750 w 4521200"/>
              <a:gd name="connsiteY30" fmla="*/ 187325 h 2647950"/>
              <a:gd name="connsiteX31" fmla="*/ 2155825 w 4521200"/>
              <a:gd name="connsiteY31" fmla="*/ 152400 h 2647950"/>
              <a:gd name="connsiteX32" fmla="*/ 2098675 w 4521200"/>
              <a:gd name="connsiteY32" fmla="*/ 57150 h 2647950"/>
              <a:gd name="connsiteX33" fmla="*/ 2028825 w 4521200"/>
              <a:gd name="connsiteY33" fmla="*/ 0 h 2647950"/>
              <a:gd name="connsiteX34" fmla="*/ 1863725 w 4521200"/>
              <a:gd name="connsiteY34" fmla="*/ 0 h 2647950"/>
              <a:gd name="connsiteX35" fmla="*/ 1819275 w 4521200"/>
              <a:gd name="connsiteY35" fmla="*/ 146050 h 2647950"/>
              <a:gd name="connsiteX36" fmla="*/ 1781175 w 4521200"/>
              <a:gd name="connsiteY36" fmla="*/ 298450 h 2647950"/>
              <a:gd name="connsiteX37" fmla="*/ 1749425 w 4521200"/>
              <a:gd name="connsiteY37" fmla="*/ 422275 h 2647950"/>
              <a:gd name="connsiteX38" fmla="*/ 1727200 w 4521200"/>
              <a:gd name="connsiteY38" fmla="*/ 803275 h 2647950"/>
              <a:gd name="connsiteX39" fmla="*/ 1644650 w 4521200"/>
              <a:gd name="connsiteY39" fmla="*/ 981075 h 2647950"/>
              <a:gd name="connsiteX40" fmla="*/ 1635125 w 4521200"/>
              <a:gd name="connsiteY40" fmla="*/ 1050925 h 2647950"/>
              <a:gd name="connsiteX41" fmla="*/ 1654175 w 4521200"/>
              <a:gd name="connsiteY41" fmla="*/ 1149350 h 2647950"/>
              <a:gd name="connsiteX42" fmla="*/ 1603375 w 4521200"/>
              <a:gd name="connsiteY42" fmla="*/ 1149350 h 2647950"/>
              <a:gd name="connsiteX43" fmla="*/ 1590675 w 4521200"/>
              <a:gd name="connsiteY43" fmla="*/ 949325 h 2647950"/>
              <a:gd name="connsiteX44" fmla="*/ 1682750 w 4521200"/>
              <a:gd name="connsiteY44" fmla="*/ 790575 h 2647950"/>
              <a:gd name="connsiteX45" fmla="*/ 1701800 w 4521200"/>
              <a:gd name="connsiteY45" fmla="*/ 631825 h 2647950"/>
              <a:gd name="connsiteX46" fmla="*/ 1724025 w 4521200"/>
              <a:gd name="connsiteY46" fmla="*/ 311150 h 2647950"/>
              <a:gd name="connsiteX47" fmla="*/ 809625 w 4521200"/>
              <a:gd name="connsiteY47" fmla="*/ 146050 h 2647950"/>
              <a:gd name="connsiteX48" fmla="*/ 781050 w 4521200"/>
              <a:gd name="connsiteY48" fmla="*/ 234950 h 2647950"/>
              <a:gd name="connsiteX49" fmla="*/ 752475 w 4521200"/>
              <a:gd name="connsiteY49" fmla="*/ 279400 h 2647950"/>
              <a:gd name="connsiteX50" fmla="*/ 714375 w 4521200"/>
              <a:gd name="connsiteY50" fmla="*/ 428625 h 2647950"/>
              <a:gd name="connsiteX51" fmla="*/ 647700 w 4521200"/>
              <a:gd name="connsiteY51" fmla="*/ 400050 h 2647950"/>
              <a:gd name="connsiteX52" fmla="*/ 758825 w 4521200"/>
              <a:gd name="connsiteY52" fmla="*/ 111125 h 2647950"/>
              <a:gd name="connsiteX53" fmla="*/ 561975 w 4521200"/>
              <a:gd name="connsiteY53" fmla="*/ 50800 h 2647950"/>
              <a:gd name="connsiteX54" fmla="*/ 454025 w 4521200"/>
              <a:gd name="connsiteY54" fmla="*/ 222250 h 2647950"/>
              <a:gd name="connsiteX55" fmla="*/ 374650 w 4521200"/>
              <a:gd name="connsiteY55" fmla="*/ 311150 h 2647950"/>
              <a:gd name="connsiteX56" fmla="*/ 288925 w 4521200"/>
              <a:gd name="connsiteY56" fmla="*/ 358775 h 2647950"/>
              <a:gd name="connsiteX57" fmla="*/ 219075 w 4521200"/>
              <a:gd name="connsiteY57" fmla="*/ 641350 h 2647950"/>
              <a:gd name="connsiteX58" fmla="*/ 361950 w 4521200"/>
              <a:gd name="connsiteY58" fmla="*/ 673100 h 2647950"/>
              <a:gd name="connsiteX59" fmla="*/ 311150 w 4521200"/>
              <a:gd name="connsiteY59" fmla="*/ 873125 h 2647950"/>
              <a:gd name="connsiteX60" fmla="*/ 180975 w 4521200"/>
              <a:gd name="connsiteY60" fmla="*/ 885825 h 2647950"/>
              <a:gd name="connsiteX61" fmla="*/ 130175 w 4521200"/>
              <a:gd name="connsiteY61" fmla="*/ 1174750 h 2647950"/>
              <a:gd name="connsiteX62" fmla="*/ 120650 w 4521200"/>
              <a:gd name="connsiteY62" fmla="*/ 1263650 h 2647950"/>
              <a:gd name="connsiteX63" fmla="*/ 104775 w 4521200"/>
              <a:gd name="connsiteY63" fmla="*/ 1409700 h 2647950"/>
              <a:gd name="connsiteX64" fmla="*/ 0 w 4521200"/>
              <a:gd name="connsiteY64" fmla="*/ 1428750 h 2647950"/>
              <a:gd name="connsiteX65" fmla="*/ 12700 w 4521200"/>
              <a:gd name="connsiteY65" fmla="*/ 1511300 h 2647950"/>
              <a:gd name="connsiteX66" fmla="*/ 882650 w 4521200"/>
              <a:gd name="connsiteY66" fmla="*/ 1644650 h 2647950"/>
              <a:gd name="connsiteX67" fmla="*/ 993775 w 4521200"/>
              <a:gd name="connsiteY67" fmla="*/ 1673225 h 2647950"/>
              <a:gd name="connsiteX68" fmla="*/ 987425 w 4521200"/>
              <a:gd name="connsiteY68" fmla="*/ 1800225 h 2647950"/>
              <a:gd name="connsiteX69" fmla="*/ 895350 w 4521200"/>
              <a:gd name="connsiteY69" fmla="*/ 1768475 h 2647950"/>
              <a:gd name="connsiteX70" fmla="*/ 882650 w 4521200"/>
              <a:gd name="connsiteY70" fmla="*/ 1952625 h 2647950"/>
              <a:gd name="connsiteX71" fmla="*/ 1076325 w 4521200"/>
              <a:gd name="connsiteY71" fmla="*/ 2032000 h 2647950"/>
              <a:gd name="connsiteX72" fmla="*/ 1203325 w 4521200"/>
              <a:gd name="connsiteY72" fmla="*/ 2044700 h 2647950"/>
              <a:gd name="connsiteX73" fmla="*/ 1270000 w 4521200"/>
              <a:gd name="connsiteY73" fmla="*/ 1825625 h 2647950"/>
              <a:gd name="connsiteX74" fmla="*/ 1200150 w 4521200"/>
              <a:gd name="connsiteY74" fmla="*/ 1819275 h 2647950"/>
              <a:gd name="connsiteX75" fmla="*/ 1196975 w 4521200"/>
              <a:gd name="connsiteY75" fmla="*/ 1768475 h 2647950"/>
              <a:gd name="connsiteX76" fmla="*/ 1352550 w 4521200"/>
              <a:gd name="connsiteY76" fmla="*/ 1768475 h 2647950"/>
              <a:gd name="connsiteX77" fmla="*/ 1377950 w 4521200"/>
              <a:gd name="connsiteY77" fmla="*/ 1768475 h 2647950"/>
              <a:gd name="connsiteX78" fmla="*/ 1555750 w 4521200"/>
              <a:gd name="connsiteY78" fmla="*/ 1892300 h 2647950"/>
              <a:gd name="connsiteX79" fmla="*/ 1390650 w 4521200"/>
              <a:gd name="connsiteY79" fmla="*/ 2095500 h 2647950"/>
              <a:gd name="connsiteX80" fmla="*/ 1317625 w 4521200"/>
              <a:gd name="connsiteY80" fmla="*/ 2060575 h 2647950"/>
              <a:gd name="connsiteX81" fmla="*/ 1371600 w 4521200"/>
              <a:gd name="connsiteY81" fmla="*/ 1971675 h 2647950"/>
              <a:gd name="connsiteX82" fmla="*/ 1203325 w 4521200"/>
              <a:gd name="connsiteY82" fmla="*/ 2152650 h 2647950"/>
              <a:gd name="connsiteX83" fmla="*/ 1209675 w 4521200"/>
              <a:gd name="connsiteY83" fmla="*/ 2317750 h 2647950"/>
              <a:gd name="connsiteX84" fmla="*/ 1130300 w 4521200"/>
              <a:gd name="connsiteY84" fmla="*/ 2330450 h 2647950"/>
              <a:gd name="connsiteX85" fmla="*/ 1133475 w 4521200"/>
              <a:gd name="connsiteY85" fmla="*/ 2454275 h 2647950"/>
              <a:gd name="connsiteX86" fmla="*/ 1076325 w 4521200"/>
              <a:gd name="connsiteY86" fmla="*/ 2463800 h 2647950"/>
              <a:gd name="connsiteX87" fmla="*/ 1117600 w 4521200"/>
              <a:gd name="connsiteY87" fmla="*/ 2647950 h 2647950"/>
              <a:gd name="connsiteX88" fmla="*/ 2349500 w 4521200"/>
              <a:gd name="connsiteY88" fmla="*/ 2565400 h 2647950"/>
              <a:gd name="connsiteX89" fmla="*/ 2409825 w 4521200"/>
              <a:gd name="connsiteY89" fmla="*/ 2613025 h 2647950"/>
              <a:gd name="connsiteX0" fmla="*/ 2409825 w 4521200"/>
              <a:gd name="connsiteY0" fmla="*/ 2648744 h 2683669"/>
              <a:gd name="connsiteX1" fmla="*/ 2565400 w 4521200"/>
              <a:gd name="connsiteY1" fmla="*/ 2442369 h 2683669"/>
              <a:gd name="connsiteX2" fmla="*/ 2689225 w 4521200"/>
              <a:gd name="connsiteY2" fmla="*/ 2467769 h 2683669"/>
              <a:gd name="connsiteX3" fmla="*/ 3155950 w 4521200"/>
              <a:gd name="connsiteY3" fmla="*/ 2261394 h 2683669"/>
              <a:gd name="connsiteX4" fmla="*/ 3219450 w 4521200"/>
              <a:gd name="connsiteY4" fmla="*/ 2162969 h 2683669"/>
              <a:gd name="connsiteX5" fmla="*/ 3330575 w 4521200"/>
              <a:gd name="connsiteY5" fmla="*/ 1934369 h 2683669"/>
              <a:gd name="connsiteX6" fmla="*/ 3581400 w 4521200"/>
              <a:gd name="connsiteY6" fmla="*/ 1667669 h 2683669"/>
              <a:gd name="connsiteX7" fmla="*/ 3740150 w 4521200"/>
              <a:gd name="connsiteY7" fmla="*/ 1219994 h 2683669"/>
              <a:gd name="connsiteX8" fmla="*/ 3714750 w 4521200"/>
              <a:gd name="connsiteY8" fmla="*/ 1181894 h 2683669"/>
              <a:gd name="connsiteX9" fmla="*/ 3451225 w 4521200"/>
              <a:gd name="connsiteY9" fmla="*/ 886619 h 2683669"/>
              <a:gd name="connsiteX10" fmla="*/ 4352925 w 4521200"/>
              <a:gd name="connsiteY10" fmla="*/ 588169 h 2683669"/>
              <a:gd name="connsiteX11" fmla="*/ 4419600 w 4521200"/>
              <a:gd name="connsiteY11" fmla="*/ 527844 h 2683669"/>
              <a:gd name="connsiteX12" fmla="*/ 4505325 w 4521200"/>
              <a:gd name="connsiteY12" fmla="*/ 423069 h 2683669"/>
              <a:gd name="connsiteX13" fmla="*/ 4521200 w 4521200"/>
              <a:gd name="connsiteY13" fmla="*/ 391319 h 2683669"/>
              <a:gd name="connsiteX14" fmla="*/ 4521200 w 4521200"/>
              <a:gd name="connsiteY14" fmla="*/ 391319 h 2683669"/>
              <a:gd name="connsiteX15" fmla="*/ 4521200 w 4521200"/>
              <a:gd name="connsiteY15" fmla="*/ 353219 h 2683669"/>
              <a:gd name="connsiteX16" fmla="*/ 4441825 w 4521200"/>
              <a:gd name="connsiteY16" fmla="*/ 337344 h 2683669"/>
              <a:gd name="connsiteX17" fmla="*/ 4371975 w 4521200"/>
              <a:gd name="connsiteY17" fmla="*/ 480219 h 2683669"/>
              <a:gd name="connsiteX18" fmla="*/ 4305300 w 4521200"/>
              <a:gd name="connsiteY18" fmla="*/ 546894 h 2683669"/>
              <a:gd name="connsiteX19" fmla="*/ 4006850 w 4521200"/>
              <a:gd name="connsiteY19" fmla="*/ 651669 h 2683669"/>
              <a:gd name="connsiteX20" fmla="*/ 3590925 w 4521200"/>
              <a:gd name="connsiteY20" fmla="*/ 791369 h 2683669"/>
              <a:gd name="connsiteX21" fmla="*/ 3448050 w 4521200"/>
              <a:gd name="connsiteY21" fmla="*/ 832644 h 2683669"/>
              <a:gd name="connsiteX22" fmla="*/ 3330575 w 4521200"/>
              <a:gd name="connsiteY22" fmla="*/ 858044 h 2683669"/>
              <a:gd name="connsiteX23" fmla="*/ 3257550 w 4521200"/>
              <a:gd name="connsiteY23" fmla="*/ 861219 h 2683669"/>
              <a:gd name="connsiteX24" fmla="*/ 3155950 w 4521200"/>
              <a:gd name="connsiteY24" fmla="*/ 842169 h 2683669"/>
              <a:gd name="connsiteX25" fmla="*/ 3076575 w 4521200"/>
              <a:gd name="connsiteY25" fmla="*/ 775494 h 2683669"/>
              <a:gd name="connsiteX26" fmla="*/ 2689225 w 4521200"/>
              <a:gd name="connsiteY26" fmla="*/ 505619 h 2683669"/>
              <a:gd name="connsiteX27" fmla="*/ 2616200 w 4521200"/>
              <a:gd name="connsiteY27" fmla="*/ 451644 h 2683669"/>
              <a:gd name="connsiteX28" fmla="*/ 2540000 w 4521200"/>
              <a:gd name="connsiteY28" fmla="*/ 407194 h 2683669"/>
              <a:gd name="connsiteX29" fmla="*/ 2311400 w 4521200"/>
              <a:gd name="connsiteY29" fmla="*/ 327819 h 2683669"/>
              <a:gd name="connsiteX30" fmla="*/ 2190750 w 4521200"/>
              <a:gd name="connsiteY30" fmla="*/ 223044 h 2683669"/>
              <a:gd name="connsiteX31" fmla="*/ 2155825 w 4521200"/>
              <a:gd name="connsiteY31" fmla="*/ 188119 h 2683669"/>
              <a:gd name="connsiteX32" fmla="*/ 2098675 w 4521200"/>
              <a:gd name="connsiteY32" fmla="*/ 92869 h 2683669"/>
              <a:gd name="connsiteX33" fmla="*/ 2028825 w 4521200"/>
              <a:gd name="connsiteY33" fmla="*/ 35719 h 2683669"/>
              <a:gd name="connsiteX34" fmla="*/ 1866107 w 4521200"/>
              <a:gd name="connsiteY34" fmla="*/ 0 h 2683669"/>
              <a:gd name="connsiteX35" fmla="*/ 1819275 w 4521200"/>
              <a:gd name="connsiteY35" fmla="*/ 181769 h 2683669"/>
              <a:gd name="connsiteX36" fmla="*/ 1781175 w 4521200"/>
              <a:gd name="connsiteY36" fmla="*/ 334169 h 2683669"/>
              <a:gd name="connsiteX37" fmla="*/ 1749425 w 4521200"/>
              <a:gd name="connsiteY37" fmla="*/ 457994 h 2683669"/>
              <a:gd name="connsiteX38" fmla="*/ 1727200 w 4521200"/>
              <a:gd name="connsiteY38" fmla="*/ 838994 h 2683669"/>
              <a:gd name="connsiteX39" fmla="*/ 1644650 w 4521200"/>
              <a:gd name="connsiteY39" fmla="*/ 1016794 h 2683669"/>
              <a:gd name="connsiteX40" fmla="*/ 1635125 w 4521200"/>
              <a:gd name="connsiteY40" fmla="*/ 1086644 h 2683669"/>
              <a:gd name="connsiteX41" fmla="*/ 1654175 w 4521200"/>
              <a:gd name="connsiteY41" fmla="*/ 1185069 h 2683669"/>
              <a:gd name="connsiteX42" fmla="*/ 1603375 w 4521200"/>
              <a:gd name="connsiteY42" fmla="*/ 1185069 h 2683669"/>
              <a:gd name="connsiteX43" fmla="*/ 1590675 w 4521200"/>
              <a:gd name="connsiteY43" fmla="*/ 985044 h 2683669"/>
              <a:gd name="connsiteX44" fmla="*/ 1682750 w 4521200"/>
              <a:gd name="connsiteY44" fmla="*/ 826294 h 2683669"/>
              <a:gd name="connsiteX45" fmla="*/ 1701800 w 4521200"/>
              <a:gd name="connsiteY45" fmla="*/ 667544 h 2683669"/>
              <a:gd name="connsiteX46" fmla="*/ 1724025 w 4521200"/>
              <a:gd name="connsiteY46" fmla="*/ 346869 h 2683669"/>
              <a:gd name="connsiteX47" fmla="*/ 809625 w 4521200"/>
              <a:gd name="connsiteY47" fmla="*/ 181769 h 2683669"/>
              <a:gd name="connsiteX48" fmla="*/ 781050 w 4521200"/>
              <a:gd name="connsiteY48" fmla="*/ 270669 h 2683669"/>
              <a:gd name="connsiteX49" fmla="*/ 752475 w 4521200"/>
              <a:gd name="connsiteY49" fmla="*/ 315119 h 2683669"/>
              <a:gd name="connsiteX50" fmla="*/ 714375 w 4521200"/>
              <a:gd name="connsiteY50" fmla="*/ 464344 h 2683669"/>
              <a:gd name="connsiteX51" fmla="*/ 647700 w 4521200"/>
              <a:gd name="connsiteY51" fmla="*/ 435769 h 2683669"/>
              <a:gd name="connsiteX52" fmla="*/ 758825 w 4521200"/>
              <a:gd name="connsiteY52" fmla="*/ 146844 h 2683669"/>
              <a:gd name="connsiteX53" fmla="*/ 561975 w 4521200"/>
              <a:gd name="connsiteY53" fmla="*/ 86519 h 2683669"/>
              <a:gd name="connsiteX54" fmla="*/ 454025 w 4521200"/>
              <a:gd name="connsiteY54" fmla="*/ 257969 h 2683669"/>
              <a:gd name="connsiteX55" fmla="*/ 374650 w 4521200"/>
              <a:gd name="connsiteY55" fmla="*/ 346869 h 2683669"/>
              <a:gd name="connsiteX56" fmla="*/ 288925 w 4521200"/>
              <a:gd name="connsiteY56" fmla="*/ 394494 h 2683669"/>
              <a:gd name="connsiteX57" fmla="*/ 219075 w 4521200"/>
              <a:gd name="connsiteY57" fmla="*/ 677069 h 2683669"/>
              <a:gd name="connsiteX58" fmla="*/ 361950 w 4521200"/>
              <a:gd name="connsiteY58" fmla="*/ 708819 h 2683669"/>
              <a:gd name="connsiteX59" fmla="*/ 311150 w 4521200"/>
              <a:gd name="connsiteY59" fmla="*/ 908844 h 2683669"/>
              <a:gd name="connsiteX60" fmla="*/ 180975 w 4521200"/>
              <a:gd name="connsiteY60" fmla="*/ 921544 h 2683669"/>
              <a:gd name="connsiteX61" fmla="*/ 130175 w 4521200"/>
              <a:gd name="connsiteY61" fmla="*/ 1210469 h 2683669"/>
              <a:gd name="connsiteX62" fmla="*/ 120650 w 4521200"/>
              <a:gd name="connsiteY62" fmla="*/ 1299369 h 2683669"/>
              <a:gd name="connsiteX63" fmla="*/ 104775 w 4521200"/>
              <a:gd name="connsiteY63" fmla="*/ 1445419 h 2683669"/>
              <a:gd name="connsiteX64" fmla="*/ 0 w 4521200"/>
              <a:gd name="connsiteY64" fmla="*/ 1464469 h 2683669"/>
              <a:gd name="connsiteX65" fmla="*/ 12700 w 4521200"/>
              <a:gd name="connsiteY65" fmla="*/ 1547019 h 2683669"/>
              <a:gd name="connsiteX66" fmla="*/ 882650 w 4521200"/>
              <a:gd name="connsiteY66" fmla="*/ 1680369 h 2683669"/>
              <a:gd name="connsiteX67" fmla="*/ 993775 w 4521200"/>
              <a:gd name="connsiteY67" fmla="*/ 1708944 h 2683669"/>
              <a:gd name="connsiteX68" fmla="*/ 987425 w 4521200"/>
              <a:gd name="connsiteY68" fmla="*/ 1835944 h 2683669"/>
              <a:gd name="connsiteX69" fmla="*/ 895350 w 4521200"/>
              <a:gd name="connsiteY69" fmla="*/ 1804194 h 2683669"/>
              <a:gd name="connsiteX70" fmla="*/ 882650 w 4521200"/>
              <a:gd name="connsiteY70" fmla="*/ 1988344 h 2683669"/>
              <a:gd name="connsiteX71" fmla="*/ 1076325 w 4521200"/>
              <a:gd name="connsiteY71" fmla="*/ 2067719 h 2683669"/>
              <a:gd name="connsiteX72" fmla="*/ 1203325 w 4521200"/>
              <a:gd name="connsiteY72" fmla="*/ 2080419 h 2683669"/>
              <a:gd name="connsiteX73" fmla="*/ 1270000 w 4521200"/>
              <a:gd name="connsiteY73" fmla="*/ 1861344 h 2683669"/>
              <a:gd name="connsiteX74" fmla="*/ 1200150 w 4521200"/>
              <a:gd name="connsiteY74" fmla="*/ 1854994 h 2683669"/>
              <a:gd name="connsiteX75" fmla="*/ 1196975 w 4521200"/>
              <a:gd name="connsiteY75" fmla="*/ 1804194 h 2683669"/>
              <a:gd name="connsiteX76" fmla="*/ 1352550 w 4521200"/>
              <a:gd name="connsiteY76" fmla="*/ 1804194 h 2683669"/>
              <a:gd name="connsiteX77" fmla="*/ 1377950 w 4521200"/>
              <a:gd name="connsiteY77" fmla="*/ 1804194 h 2683669"/>
              <a:gd name="connsiteX78" fmla="*/ 1555750 w 4521200"/>
              <a:gd name="connsiteY78" fmla="*/ 1928019 h 2683669"/>
              <a:gd name="connsiteX79" fmla="*/ 1390650 w 4521200"/>
              <a:gd name="connsiteY79" fmla="*/ 2131219 h 2683669"/>
              <a:gd name="connsiteX80" fmla="*/ 1317625 w 4521200"/>
              <a:gd name="connsiteY80" fmla="*/ 2096294 h 2683669"/>
              <a:gd name="connsiteX81" fmla="*/ 1371600 w 4521200"/>
              <a:gd name="connsiteY81" fmla="*/ 2007394 h 2683669"/>
              <a:gd name="connsiteX82" fmla="*/ 1203325 w 4521200"/>
              <a:gd name="connsiteY82" fmla="*/ 2188369 h 2683669"/>
              <a:gd name="connsiteX83" fmla="*/ 1209675 w 4521200"/>
              <a:gd name="connsiteY83" fmla="*/ 2353469 h 2683669"/>
              <a:gd name="connsiteX84" fmla="*/ 1130300 w 4521200"/>
              <a:gd name="connsiteY84" fmla="*/ 2366169 h 2683669"/>
              <a:gd name="connsiteX85" fmla="*/ 1133475 w 4521200"/>
              <a:gd name="connsiteY85" fmla="*/ 2489994 h 2683669"/>
              <a:gd name="connsiteX86" fmla="*/ 1076325 w 4521200"/>
              <a:gd name="connsiteY86" fmla="*/ 2499519 h 2683669"/>
              <a:gd name="connsiteX87" fmla="*/ 1117600 w 4521200"/>
              <a:gd name="connsiteY87" fmla="*/ 2683669 h 2683669"/>
              <a:gd name="connsiteX88" fmla="*/ 2349500 w 4521200"/>
              <a:gd name="connsiteY88" fmla="*/ 2601119 h 2683669"/>
              <a:gd name="connsiteX89" fmla="*/ 2409825 w 4521200"/>
              <a:gd name="connsiteY89" fmla="*/ 2648744 h 2683669"/>
              <a:gd name="connsiteX0" fmla="*/ 2409825 w 4521200"/>
              <a:gd name="connsiteY0" fmla="*/ 2651918 h 2686843"/>
              <a:gd name="connsiteX1" fmla="*/ 2565400 w 4521200"/>
              <a:gd name="connsiteY1" fmla="*/ 2445543 h 2686843"/>
              <a:gd name="connsiteX2" fmla="*/ 2689225 w 4521200"/>
              <a:gd name="connsiteY2" fmla="*/ 2470943 h 2686843"/>
              <a:gd name="connsiteX3" fmla="*/ 3155950 w 4521200"/>
              <a:gd name="connsiteY3" fmla="*/ 2264568 h 2686843"/>
              <a:gd name="connsiteX4" fmla="*/ 3219450 w 4521200"/>
              <a:gd name="connsiteY4" fmla="*/ 2166143 h 2686843"/>
              <a:gd name="connsiteX5" fmla="*/ 3330575 w 4521200"/>
              <a:gd name="connsiteY5" fmla="*/ 1937543 h 2686843"/>
              <a:gd name="connsiteX6" fmla="*/ 3581400 w 4521200"/>
              <a:gd name="connsiteY6" fmla="*/ 1670843 h 2686843"/>
              <a:gd name="connsiteX7" fmla="*/ 3740150 w 4521200"/>
              <a:gd name="connsiteY7" fmla="*/ 1223168 h 2686843"/>
              <a:gd name="connsiteX8" fmla="*/ 3714750 w 4521200"/>
              <a:gd name="connsiteY8" fmla="*/ 1185068 h 2686843"/>
              <a:gd name="connsiteX9" fmla="*/ 3451225 w 4521200"/>
              <a:gd name="connsiteY9" fmla="*/ 889793 h 2686843"/>
              <a:gd name="connsiteX10" fmla="*/ 4352925 w 4521200"/>
              <a:gd name="connsiteY10" fmla="*/ 591343 h 2686843"/>
              <a:gd name="connsiteX11" fmla="*/ 4419600 w 4521200"/>
              <a:gd name="connsiteY11" fmla="*/ 531018 h 2686843"/>
              <a:gd name="connsiteX12" fmla="*/ 4505325 w 4521200"/>
              <a:gd name="connsiteY12" fmla="*/ 426243 h 2686843"/>
              <a:gd name="connsiteX13" fmla="*/ 4521200 w 4521200"/>
              <a:gd name="connsiteY13" fmla="*/ 394493 h 2686843"/>
              <a:gd name="connsiteX14" fmla="*/ 4521200 w 4521200"/>
              <a:gd name="connsiteY14" fmla="*/ 394493 h 2686843"/>
              <a:gd name="connsiteX15" fmla="*/ 4521200 w 4521200"/>
              <a:gd name="connsiteY15" fmla="*/ 356393 h 2686843"/>
              <a:gd name="connsiteX16" fmla="*/ 4441825 w 4521200"/>
              <a:gd name="connsiteY16" fmla="*/ 340518 h 2686843"/>
              <a:gd name="connsiteX17" fmla="*/ 4371975 w 4521200"/>
              <a:gd name="connsiteY17" fmla="*/ 483393 h 2686843"/>
              <a:gd name="connsiteX18" fmla="*/ 4305300 w 4521200"/>
              <a:gd name="connsiteY18" fmla="*/ 550068 h 2686843"/>
              <a:gd name="connsiteX19" fmla="*/ 4006850 w 4521200"/>
              <a:gd name="connsiteY19" fmla="*/ 654843 h 2686843"/>
              <a:gd name="connsiteX20" fmla="*/ 3590925 w 4521200"/>
              <a:gd name="connsiteY20" fmla="*/ 794543 h 2686843"/>
              <a:gd name="connsiteX21" fmla="*/ 3448050 w 4521200"/>
              <a:gd name="connsiteY21" fmla="*/ 835818 h 2686843"/>
              <a:gd name="connsiteX22" fmla="*/ 3330575 w 4521200"/>
              <a:gd name="connsiteY22" fmla="*/ 861218 h 2686843"/>
              <a:gd name="connsiteX23" fmla="*/ 3257550 w 4521200"/>
              <a:gd name="connsiteY23" fmla="*/ 864393 h 2686843"/>
              <a:gd name="connsiteX24" fmla="*/ 3155950 w 4521200"/>
              <a:gd name="connsiteY24" fmla="*/ 845343 h 2686843"/>
              <a:gd name="connsiteX25" fmla="*/ 3076575 w 4521200"/>
              <a:gd name="connsiteY25" fmla="*/ 778668 h 2686843"/>
              <a:gd name="connsiteX26" fmla="*/ 2689225 w 4521200"/>
              <a:gd name="connsiteY26" fmla="*/ 508793 h 2686843"/>
              <a:gd name="connsiteX27" fmla="*/ 2616200 w 4521200"/>
              <a:gd name="connsiteY27" fmla="*/ 454818 h 2686843"/>
              <a:gd name="connsiteX28" fmla="*/ 2540000 w 4521200"/>
              <a:gd name="connsiteY28" fmla="*/ 410368 h 2686843"/>
              <a:gd name="connsiteX29" fmla="*/ 2311400 w 4521200"/>
              <a:gd name="connsiteY29" fmla="*/ 330993 h 2686843"/>
              <a:gd name="connsiteX30" fmla="*/ 2190750 w 4521200"/>
              <a:gd name="connsiteY30" fmla="*/ 226218 h 2686843"/>
              <a:gd name="connsiteX31" fmla="*/ 2155825 w 4521200"/>
              <a:gd name="connsiteY31" fmla="*/ 191293 h 2686843"/>
              <a:gd name="connsiteX32" fmla="*/ 2098675 w 4521200"/>
              <a:gd name="connsiteY32" fmla="*/ 96043 h 2686843"/>
              <a:gd name="connsiteX33" fmla="*/ 2028825 w 4521200"/>
              <a:gd name="connsiteY33" fmla="*/ 38893 h 2686843"/>
              <a:gd name="connsiteX34" fmla="*/ 1960563 w 4521200"/>
              <a:gd name="connsiteY34" fmla="*/ 0 h 2686843"/>
              <a:gd name="connsiteX35" fmla="*/ 1866107 w 4521200"/>
              <a:gd name="connsiteY35" fmla="*/ 3174 h 2686843"/>
              <a:gd name="connsiteX36" fmla="*/ 1819275 w 4521200"/>
              <a:gd name="connsiteY36" fmla="*/ 184943 h 2686843"/>
              <a:gd name="connsiteX37" fmla="*/ 1781175 w 4521200"/>
              <a:gd name="connsiteY37" fmla="*/ 337343 h 2686843"/>
              <a:gd name="connsiteX38" fmla="*/ 1749425 w 4521200"/>
              <a:gd name="connsiteY38" fmla="*/ 461168 h 2686843"/>
              <a:gd name="connsiteX39" fmla="*/ 1727200 w 4521200"/>
              <a:gd name="connsiteY39" fmla="*/ 842168 h 2686843"/>
              <a:gd name="connsiteX40" fmla="*/ 1644650 w 4521200"/>
              <a:gd name="connsiteY40" fmla="*/ 1019968 h 2686843"/>
              <a:gd name="connsiteX41" fmla="*/ 1635125 w 4521200"/>
              <a:gd name="connsiteY41" fmla="*/ 1089818 h 2686843"/>
              <a:gd name="connsiteX42" fmla="*/ 1654175 w 4521200"/>
              <a:gd name="connsiteY42" fmla="*/ 1188243 h 2686843"/>
              <a:gd name="connsiteX43" fmla="*/ 1603375 w 4521200"/>
              <a:gd name="connsiteY43" fmla="*/ 1188243 h 2686843"/>
              <a:gd name="connsiteX44" fmla="*/ 1590675 w 4521200"/>
              <a:gd name="connsiteY44" fmla="*/ 988218 h 2686843"/>
              <a:gd name="connsiteX45" fmla="*/ 1682750 w 4521200"/>
              <a:gd name="connsiteY45" fmla="*/ 829468 h 2686843"/>
              <a:gd name="connsiteX46" fmla="*/ 1701800 w 4521200"/>
              <a:gd name="connsiteY46" fmla="*/ 670718 h 2686843"/>
              <a:gd name="connsiteX47" fmla="*/ 1724025 w 4521200"/>
              <a:gd name="connsiteY47" fmla="*/ 350043 h 2686843"/>
              <a:gd name="connsiteX48" fmla="*/ 809625 w 4521200"/>
              <a:gd name="connsiteY48" fmla="*/ 184943 h 2686843"/>
              <a:gd name="connsiteX49" fmla="*/ 781050 w 4521200"/>
              <a:gd name="connsiteY49" fmla="*/ 273843 h 2686843"/>
              <a:gd name="connsiteX50" fmla="*/ 752475 w 4521200"/>
              <a:gd name="connsiteY50" fmla="*/ 318293 h 2686843"/>
              <a:gd name="connsiteX51" fmla="*/ 714375 w 4521200"/>
              <a:gd name="connsiteY51" fmla="*/ 467518 h 2686843"/>
              <a:gd name="connsiteX52" fmla="*/ 647700 w 4521200"/>
              <a:gd name="connsiteY52" fmla="*/ 438943 h 2686843"/>
              <a:gd name="connsiteX53" fmla="*/ 758825 w 4521200"/>
              <a:gd name="connsiteY53" fmla="*/ 150018 h 2686843"/>
              <a:gd name="connsiteX54" fmla="*/ 561975 w 4521200"/>
              <a:gd name="connsiteY54" fmla="*/ 89693 h 2686843"/>
              <a:gd name="connsiteX55" fmla="*/ 454025 w 4521200"/>
              <a:gd name="connsiteY55" fmla="*/ 261143 h 2686843"/>
              <a:gd name="connsiteX56" fmla="*/ 374650 w 4521200"/>
              <a:gd name="connsiteY56" fmla="*/ 350043 h 2686843"/>
              <a:gd name="connsiteX57" fmla="*/ 288925 w 4521200"/>
              <a:gd name="connsiteY57" fmla="*/ 397668 h 2686843"/>
              <a:gd name="connsiteX58" fmla="*/ 219075 w 4521200"/>
              <a:gd name="connsiteY58" fmla="*/ 680243 h 2686843"/>
              <a:gd name="connsiteX59" fmla="*/ 361950 w 4521200"/>
              <a:gd name="connsiteY59" fmla="*/ 711993 h 2686843"/>
              <a:gd name="connsiteX60" fmla="*/ 311150 w 4521200"/>
              <a:gd name="connsiteY60" fmla="*/ 912018 h 2686843"/>
              <a:gd name="connsiteX61" fmla="*/ 180975 w 4521200"/>
              <a:gd name="connsiteY61" fmla="*/ 924718 h 2686843"/>
              <a:gd name="connsiteX62" fmla="*/ 130175 w 4521200"/>
              <a:gd name="connsiteY62" fmla="*/ 1213643 h 2686843"/>
              <a:gd name="connsiteX63" fmla="*/ 120650 w 4521200"/>
              <a:gd name="connsiteY63" fmla="*/ 1302543 h 2686843"/>
              <a:gd name="connsiteX64" fmla="*/ 104775 w 4521200"/>
              <a:gd name="connsiteY64" fmla="*/ 1448593 h 2686843"/>
              <a:gd name="connsiteX65" fmla="*/ 0 w 4521200"/>
              <a:gd name="connsiteY65" fmla="*/ 1467643 h 2686843"/>
              <a:gd name="connsiteX66" fmla="*/ 12700 w 4521200"/>
              <a:gd name="connsiteY66" fmla="*/ 1550193 h 2686843"/>
              <a:gd name="connsiteX67" fmla="*/ 882650 w 4521200"/>
              <a:gd name="connsiteY67" fmla="*/ 1683543 h 2686843"/>
              <a:gd name="connsiteX68" fmla="*/ 993775 w 4521200"/>
              <a:gd name="connsiteY68" fmla="*/ 1712118 h 2686843"/>
              <a:gd name="connsiteX69" fmla="*/ 987425 w 4521200"/>
              <a:gd name="connsiteY69" fmla="*/ 1839118 h 2686843"/>
              <a:gd name="connsiteX70" fmla="*/ 895350 w 4521200"/>
              <a:gd name="connsiteY70" fmla="*/ 1807368 h 2686843"/>
              <a:gd name="connsiteX71" fmla="*/ 882650 w 4521200"/>
              <a:gd name="connsiteY71" fmla="*/ 1991518 h 2686843"/>
              <a:gd name="connsiteX72" fmla="*/ 1076325 w 4521200"/>
              <a:gd name="connsiteY72" fmla="*/ 2070893 h 2686843"/>
              <a:gd name="connsiteX73" fmla="*/ 1203325 w 4521200"/>
              <a:gd name="connsiteY73" fmla="*/ 2083593 h 2686843"/>
              <a:gd name="connsiteX74" fmla="*/ 1270000 w 4521200"/>
              <a:gd name="connsiteY74" fmla="*/ 1864518 h 2686843"/>
              <a:gd name="connsiteX75" fmla="*/ 1200150 w 4521200"/>
              <a:gd name="connsiteY75" fmla="*/ 1858168 h 2686843"/>
              <a:gd name="connsiteX76" fmla="*/ 1196975 w 4521200"/>
              <a:gd name="connsiteY76" fmla="*/ 1807368 h 2686843"/>
              <a:gd name="connsiteX77" fmla="*/ 1352550 w 4521200"/>
              <a:gd name="connsiteY77" fmla="*/ 1807368 h 2686843"/>
              <a:gd name="connsiteX78" fmla="*/ 1377950 w 4521200"/>
              <a:gd name="connsiteY78" fmla="*/ 1807368 h 2686843"/>
              <a:gd name="connsiteX79" fmla="*/ 1555750 w 4521200"/>
              <a:gd name="connsiteY79" fmla="*/ 1931193 h 2686843"/>
              <a:gd name="connsiteX80" fmla="*/ 1390650 w 4521200"/>
              <a:gd name="connsiteY80" fmla="*/ 2134393 h 2686843"/>
              <a:gd name="connsiteX81" fmla="*/ 1317625 w 4521200"/>
              <a:gd name="connsiteY81" fmla="*/ 2099468 h 2686843"/>
              <a:gd name="connsiteX82" fmla="*/ 1371600 w 4521200"/>
              <a:gd name="connsiteY82" fmla="*/ 2010568 h 2686843"/>
              <a:gd name="connsiteX83" fmla="*/ 1203325 w 4521200"/>
              <a:gd name="connsiteY83" fmla="*/ 2191543 h 2686843"/>
              <a:gd name="connsiteX84" fmla="*/ 1209675 w 4521200"/>
              <a:gd name="connsiteY84" fmla="*/ 2356643 h 2686843"/>
              <a:gd name="connsiteX85" fmla="*/ 1130300 w 4521200"/>
              <a:gd name="connsiteY85" fmla="*/ 2369343 h 2686843"/>
              <a:gd name="connsiteX86" fmla="*/ 1133475 w 4521200"/>
              <a:gd name="connsiteY86" fmla="*/ 2493168 h 2686843"/>
              <a:gd name="connsiteX87" fmla="*/ 1076325 w 4521200"/>
              <a:gd name="connsiteY87" fmla="*/ 2502693 h 2686843"/>
              <a:gd name="connsiteX88" fmla="*/ 1117600 w 4521200"/>
              <a:gd name="connsiteY88" fmla="*/ 2686843 h 2686843"/>
              <a:gd name="connsiteX89" fmla="*/ 2349500 w 4521200"/>
              <a:gd name="connsiteY89" fmla="*/ 2604293 h 2686843"/>
              <a:gd name="connsiteX90" fmla="*/ 2409825 w 4521200"/>
              <a:gd name="connsiteY90" fmla="*/ 2651918 h 26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21200" h="2686843">
                <a:moveTo>
                  <a:pt x="2409825" y="2651918"/>
                </a:moveTo>
                <a:lnTo>
                  <a:pt x="2565400" y="2445543"/>
                </a:lnTo>
                <a:lnTo>
                  <a:pt x="2689225" y="2470943"/>
                </a:lnTo>
                <a:lnTo>
                  <a:pt x="3155950" y="2264568"/>
                </a:lnTo>
                <a:lnTo>
                  <a:pt x="3219450" y="2166143"/>
                </a:lnTo>
                <a:lnTo>
                  <a:pt x="3330575" y="1937543"/>
                </a:lnTo>
                <a:lnTo>
                  <a:pt x="3581400" y="1670843"/>
                </a:lnTo>
                <a:lnTo>
                  <a:pt x="3740150" y="1223168"/>
                </a:lnTo>
                <a:lnTo>
                  <a:pt x="3714750" y="1185068"/>
                </a:lnTo>
                <a:lnTo>
                  <a:pt x="3451225" y="889793"/>
                </a:lnTo>
                <a:lnTo>
                  <a:pt x="4352925" y="591343"/>
                </a:lnTo>
                <a:lnTo>
                  <a:pt x="4419600" y="531018"/>
                </a:lnTo>
                <a:lnTo>
                  <a:pt x="4505325" y="426243"/>
                </a:lnTo>
                <a:lnTo>
                  <a:pt x="4521200" y="394493"/>
                </a:lnTo>
                <a:lnTo>
                  <a:pt x="4521200" y="394493"/>
                </a:lnTo>
                <a:lnTo>
                  <a:pt x="4521200" y="356393"/>
                </a:lnTo>
                <a:lnTo>
                  <a:pt x="4441825" y="340518"/>
                </a:lnTo>
                <a:lnTo>
                  <a:pt x="4371975" y="483393"/>
                </a:lnTo>
                <a:lnTo>
                  <a:pt x="4305300" y="550068"/>
                </a:lnTo>
                <a:lnTo>
                  <a:pt x="4006850" y="654843"/>
                </a:lnTo>
                <a:lnTo>
                  <a:pt x="3590925" y="794543"/>
                </a:lnTo>
                <a:lnTo>
                  <a:pt x="3448050" y="835818"/>
                </a:lnTo>
                <a:lnTo>
                  <a:pt x="3330575" y="861218"/>
                </a:lnTo>
                <a:lnTo>
                  <a:pt x="3257550" y="864393"/>
                </a:lnTo>
                <a:lnTo>
                  <a:pt x="3155950" y="845343"/>
                </a:lnTo>
                <a:lnTo>
                  <a:pt x="3076575" y="778668"/>
                </a:lnTo>
                <a:lnTo>
                  <a:pt x="2689225" y="508793"/>
                </a:lnTo>
                <a:lnTo>
                  <a:pt x="2616200" y="454818"/>
                </a:lnTo>
                <a:lnTo>
                  <a:pt x="2540000" y="410368"/>
                </a:lnTo>
                <a:lnTo>
                  <a:pt x="2311400" y="330993"/>
                </a:lnTo>
                <a:lnTo>
                  <a:pt x="2190750" y="226218"/>
                </a:lnTo>
                <a:lnTo>
                  <a:pt x="2155825" y="191293"/>
                </a:lnTo>
                <a:lnTo>
                  <a:pt x="2098675" y="96043"/>
                </a:lnTo>
                <a:lnTo>
                  <a:pt x="2028825" y="38893"/>
                </a:lnTo>
                <a:cubicBezTo>
                  <a:pt x="2005277" y="34660"/>
                  <a:pt x="1984111" y="4233"/>
                  <a:pt x="1960563" y="0"/>
                </a:cubicBezTo>
                <a:lnTo>
                  <a:pt x="1866107" y="3174"/>
                </a:lnTo>
                <a:lnTo>
                  <a:pt x="1819275" y="184943"/>
                </a:lnTo>
                <a:lnTo>
                  <a:pt x="1781175" y="337343"/>
                </a:lnTo>
                <a:lnTo>
                  <a:pt x="1749425" y="461168"/>
                </a:lnTo>
                <a:lnTo>
                  <a:pt x="1727200" y="842168"/>
                </a:lnTo>
                <a:lnTo>
                  <a:pt x="1644650" y="1019968"/>
                </a:lnTo>
                <a:lnTo>
                  <a:pt x="1635125" y="1089818"/>
                </a:lnTo>
                <a:lnTo>
                  <a:pt x="1654175" y="1188243"/>
                </a:lnTo>
                <a:lnTo>
                  <a:pt x="1603375" y="1188243"/>
                </a:lnTo>
                <a:lnTo>
                  <a:pt x="1590675" y="988218"/>
                </a:lnTo>
                <a:lnTo>
                  <a:pt x="1682750" y="829468"/>
                </a:lnTo>
                <a:lnTo>
                  <a:pt x="1701800" y="670718"/>
                </a:lnTo>
                <a:lnTo>
                  <a:pt x="1724025" y="350043"/>
                </a:lnTo>
                <a:lnTo>
                  <a:pt x="809625" y="184943"/>
                </a:lnTo>
                <a:lnTo>
                  <a:pt x="781050" y="273843"/>
                </a:lnTo>
                <a:lnTo>
                  <a:pt x="752475" y="318293"/>
                </a:lnTo>
                <a:lnTo>
                  <a:pt x="714375" y="467518"/>
                </a:lnTo>
                <a:lnTo>
                  <a:pt x="647700" y="438943"/>
                </a:lnTo>
                <a:lnTo>
                  <a:pt x="758825" y="150018"/>
                </a:lnTo>
                <a:lnTo>
                  <a:pt x="561975" y="89693"/>
                </a:lnTo>
                <a:lnTo>
                  <a:pt x="454025" y="261143"/>
                </a:lnTo>
                <a:lnTo>
                  <a:pt x="374650" y="350043"/>
                </a:lnTo>
                <a:lnTo>
                  <a:pt x="288925" y="397668"/>
                </a:lnTo>
                <a:lnTo>
                  <a:pt x="219075" y="680243"/>
                </a:lnTo>
                <a:lnTo>
                  <a:pt x="361950" y="711993"/>
                </a:lnTo>
                <a:lnTo>
                  <a:pt x="311150" y="912018"/>
                </a:lnTo>
                <a:lnTo>
                  <a:pt x="180975" y="924718"/>
                </a:lnTo>
                <a:lnTo>
                  <a:pt x="130175" y="1213643"/>
                </a:lnTo>
                <a:lnTo>
                  <a:pt x="120650" y="1302543"/>
                </a:lnTo>
                <a:lnTo>
                  <a:pt x="104775" y="1448593"/>
                </a:lnTo>
                <a:lnTo>
                  <a:pt x="0" y="1467643"/>
                </a:lnTo>
                <a:lnTo>
                  <a:pt x="12700" y="1550193"/>
                </a:lnTo>
                <a:lnTo>
                  <a:pt x="882650" y="1683543"/>
                </a:lnTo>
                <a:lnTo>
                  <a:pt x="993775" y="1712118"/>
                </a:lnTo>
                <a:lnTo>
                  <a:pt x="987425" y="1839118"/>
                </a:lnTo>
                <a:lnTo>
                  <a:pt x="895350" y="1807368"/>
                </a:lnTo>
                <a:lnTo>
                  <a:pt x="882650" y="1991518"/>
                </a:lnTo>
                <a:lnTo>
                  <a:pt x="1076325" y="2070893"/>
                </a:lnTo>
                <a:lnTo>
                  <a:pt x="1203325" y="2083593"/>
                </a:lnTo>
                <a:lnTo>
                  <a:pt x="1270000" y="1864518"/>
                </a:lnTo>
                <a:lnTo>
                  <a:pt x="1200150" y="1858168"/>
                </a:lnTo>
                <a:lnTo>
                  <a:pt x="1196975" y="1807368"/>
                </a:lnTo>
                <a:lnTo>
                  <a:pt x="1352550" y="1807368"/>
                </a:lnTo>
                <a:lnTo>
                  <a:pt x="1377950" y="1807368"/>
                </a:lnTo>
                <a:lnTo>
                  <a:pt x="1555750" y="1931193"/>
                </a:lnTo>
                <a:lnTo>
                  <a:pt x="1390650" y="2134393"/>
                </a:lnTo>
                <a:lnTo>
                  <a:pt x="1317625" y="2099468"/>
                </a:lnTo>
                <a:lnTo>
                  <a:pt x="1371600" y="2010568"/>
                </a:lnTo>
                <a:lnTo>
                  <a:pt x="1203325" y="2191543"/>
                </a:lnTo>
                <a:lnTo>
                  <a:pt x="1209675" y="2356643"/>
                </a:lnTo>
                <a:lnTo>
                  <a:pt x="1130300" y="2369343"/>
                </a:lnTo>
                <a:cubicBezTo>
                  <a:pt x="1131358" y="2410618"/>
                  <a:pt x="1132417" y="2451893"/>
                  <a:pt x="1133475" y="2493168"/>
                </a:cubicBezTo>
                <a:lnTo>
                  <a:pt x="1076325" y="2502693"/>
                </a:lnTo>
                <a:lnTo>
                  <a:pt x="1117600" y="2686843"/>
                </a:lnTo>
                <a:lnTo>
                  <a:pt x="2349500" y="2604293"/>
                </a:lnTo>
                <a:lnTo>
                  <a:pt x="2409825" y="265191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V="1">
            <a:off x="7488195" y="3724120"/>
            <a:ext cx="4876286" cy="5209815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 flipV="1">
            <a:off x="3034942" y="4281286"/>
            <a:ext cx="4453253" cy="4652647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742" tIns="68871" rIns="137742" bIns="68871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" y="1537617"/>
            <a:ext cx="8724900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7121" y="290286"/>
            <a:ext cx="12251579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КАРТА ЗОН С ОСОБЫМИ УСЛОВИЯМИ ИСПОЛЬЗОВАНИЯ ТЕРРИТОРИИ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98" y="1236875"/>
            <a:ext cx="4924039" cy="37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879274" y="4989791"/>
            <a:ext cx="4382701" cy="3714792"/>
            <a:chOff x="8850699" y="4989791"/>
            <a:chExt cx="4382701" cy="371479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53"/>
            <a:stretch/>
          </p:blipFill>
          <p:spPr bwMode="auto">
            <a:xfrm>
              <a:off x="8850699" y="4989791"/>
              <a:ext cx="4382701" cy="3714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204" y="8006555"/>
              <a:ext cx="1254918" cy="11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72" y="1142192"/>
            <a:ext cx="5115966" cy="62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59" y="7507681"/>
            <a:ext cx="2546568" cy="114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" y="1167485"/>
            <a:ext cx="8658225" cy="73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9874" y="130626"/>
            <a:ext cx="12049125" cy="1028701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ПЛАНИРУЕМОЕ ЖИЛИЩНОЕ СТРОИТЕЛЬСТВО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20965" y="8778479"/>
            <a:ext cx="6185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Территории планируемого размещения жилой застройки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1176"/>
              </p:ext>
            </p:extLst>
          </p:nvPr>
        </p:nvGraphicFramePr>
        <p:xfrm>
          <a:off x="269874" y="9164479"/>
          <a:ext cx="12396788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326"/>
                <a:gridCol w="5181825"/>
                <a:gridCol w="2310761"/>
                <a:gridCol w="2176876"/>
              </a:tblGrid>
              <a:tr h="401955">
                <a:tc>
                  <a:txBody>
                    <a:bodyPr/>
                    <a:lstStyle/>
                    <a:p>
                      <a:pPr marL="0" algn="l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Местополодение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Территория, га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Планируемый жилищный фонд, </a:t>
                      </a:r>
                      <a:r>
                        <a:rPr lang="ru-RU" sz="1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тыс.кв.м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Расчетное 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население, тыс. чел.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 </a:t>
                      </a:r>
                      <a:r>
                        <a:rPr lang="ru-RU" sz="1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Хлопово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69874" y="157845"/>
            <a:ext cx="12087225" cy="894220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МЕСТА ПРИЛОЖЕНИЯ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ТРУДА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72" y="1142192"/>
            <a:ext cx="5115966" cy="62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59" y="7507681"/>
            <a:ext cx="2546568" cy="114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" y="1167485"/>
            <a:ext cx="8658225" cy="73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9880" y="8798384"/>
            <a:ext cx="6507489" cy="73866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Количество новых рабочих мест д. </a:t>
            </a:r>
            <a:r>
              <a:rPr lang="ru-RU" sz="1400" i="1" dirty="0" err="1"/>
              <a:t>Хлопово</a:t>
            </a:r>
            <a:r>
              <a:rPr lang="ru-RU" sz="1400" i="1" dirty="0"/>
              <a:t> Наро-Фоминского городского округа </a:t>
            </a:r>
            <a:r>
              <a:rPr lang="ru-RU" sz="1400" i="1" dirty="0" smtClean="0"/>
              <a:t>составит:</a:t>
            </a:r>
          </a:p>
          <a:p>
            <a:r>
              <a:rPr lang="ru-RU" sz="1400" i="1" dirty="0" smtClean="0"/>
              <a:t>•	на первую очередь и на расчётный срок – </a:t>
            </a:r>
            <a:r>
              <a:rPr lang="ru-RU" sz="1400" b="1" i="1" dirty="0" smtClean="0">
                <a:solidFill>
                  <a:srgbClr val="FF0000"/>
                </a:solidFill>
              </a:rPr>
              <a:t>0,71</a:t>
            </a:r>
            <a:r>
              <a:rPr lang="ru-RU" sz="1400" i="1" dirty="0" smtClean="0"/>
              <a:t> тыс. мест</a:t>
            </a:r>
            <a:endParaRPr lang="ru-RU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69875" y="294892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ТЕХНИКО-ЭКОНОМИЧЕСКИЕ ПОКАЗАТЕЛИ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247233" y="9750807"/>
            <a:ext cx="364666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73050"/>
              </p:ext>
            </p:extLst>
          </p:nvPr>
        </p:nvGraphicFramePr>
        <p:xfrm>
          <a:off x="444043" y="1471725"/>
          <a:ext cx="12782067" cy="2449362"/>
        </p:xfrm>
        <a:graphic>
          <a:graphicData uri="http://schemas.openxmlformats.org/drawingml/2006/table">
            <a:tbl>
              <a:tblPr/>
              <a:tblGrid>
                <a:gridCol w="4365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3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38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4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4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Существующее положение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Первая </a:t>
                      </a: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очередь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Расчетный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99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постоянного населения д.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Хлопово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0000"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чел.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15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рабочих мест, всего,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9885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Жилищный фонд , всего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кв.м.,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 том числе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180000" algn="l" rtl="0" fontAlgn="ctr">
                        <a:buFontTx/>
                        <a:buChar char="-"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жилищный фонд квартирного типа,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кв.м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180000" algn="l" rtl="0" fontAlgn="ctr">
                        <a:buFontTx/>
                        <a:buChar char="-"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индивидуальное жилищное строительство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80000"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кв.м. / 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  <a:p>
                      <a:pPr algn="ctr" rtl="0" fontAlgn="ctr"/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14,0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108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281,5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249,3</a:t>
                      </a:r>
                    </a:p>
                    <a:p>
                      <a:pPr algn="ctr" rtl="0" fontAlgn="ctr"/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281,5</a:t>
                      </a:r>
                    </a:p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249,3</a:t>
                      </a:r>
                    </a:p>
                    <a:p>
                      <a:pPr algn="ctr" rtl="0" fontAlgn="ctr"/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72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Жилищный фонд, подлежащий сносу,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74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00501" y="4261174"/>
            <a:ext cx="1225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Нормативные потребности в объектах местного значения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52413"/>
              </p:ext>
            </p:extLst>
          </p:nvPr>
        </p:nvGraphicFramePr>
        <p:xfrm>
          <a:off x="447222" y="4776645"/>
          <a:ext cx="12787536" cy="4513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7728"/>
                <a:gridCol w="2345872"/>
                <a:gridCol w="2310915"/>
                <a:gridCol w="2393021"/>
              </a:tblGrid>
              <a:tr h="51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Существующее положение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Первая очередь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Расчётный срок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дошкольных образовательных организациях 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общеобразовательных организациях 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спортивных сооружениях (плоскостных) (</a:t>
                      </a:r>
                      <a:r>
                        <a:rPr lang="ru-RU" sz="12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тыс.кв.м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объектах спорта, включающих раздельно нормируемые спортивные сооружения (спортивные залы) (тыс.кв.м. площади пола)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объектах спорта, включающих раздельно нормируемые спортивные сооружения (бассейны) (кв.м. зеркала воды)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ДЮСШ 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объектах культурно-досугового (клубного) типа (мест зрительного зала)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организациях дополнительного образования (ДШИ) (мест)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Нормативная потребность в кладбищах (га)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" y="1131626"/>
            <a:ext cx="794385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69875" y="291421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ГРАНИЦЫ НАСЕЛЕННЫХ ПУНКТОВ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0" y="7534174"/>
            <a:ext cx="13572967" cy="267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742" tIns="68871" rIns="137742" bIns="68871">
            <a:spAutoFit/>
          </a:bodyPr>
          <a:lstStyle/>
          <a:p>
            <a:pPr>
              <a:defRPr/>
            </a:pPr>
            <a:r>
              <a:rPr lang="ru-RU" sz="1500" i="1" dirty="0"/>
              <a:t>Площадь земель в утверждённых границах населённого пункта д. </a:t>
            </a:r>
            <a:r>
              <a:rPr lang="ru-RU" sz="1500" i="1" dirty="0" err="1" smtClean="0"/>
              <a:t>Хлопово</a:t>
            </a:r>
            <a:r>
              <a:rPr lang="ru-RU" sz="1500" i="1" dirty="0" smtClean="0"/>
              <a:t> </a:t>
            </a:r>
            <a:r>
              <a:rPr lang="ru-RU" sz="1500" i="1" dirty="0"/>
              <a:t>составляет </a:t>
            </a:r>
            <a:r>
              <a:rPr lang="ru-RU" sz="1500" b="1" i="1" dirty="0">
                <a:solidFill>
                  <a:srgbClr val="FF0000"/>
                </a:solidFill>
              </a:rPr>
              <a:t>108,05 </a:t>
            </a:r>
            <a:r>
              <a:rPr lang="ru-RU" sz="1500" i="1" dirty="0" smtClean="0"/>
              <a:t> </a:t>
            </a:r>
            <a:r>
              <a:rPr lang="ru-RU" sz="1500" i="1" dirty="0"/>
              <a:t>га.</a:t>
            </a:r>
          </a:p>
          <a:p>
            <a:r>
              <a:rPr lang="ru-RU" sz="1500" i="1" dirty="0"/>
              <a:t>В настоящее время в утверждённых границах населённого пункта д. </a:t>
            </a:r>
            <a:r>
              <a:rPr lang="ru-RU" sz="1500" i="1" dirty="0" err="1"/>
              <a:t>Хлопово</a:t>
            </a:r>
            <a:r>
              <a:rPr lang="ru-RU" sz="1500" i="1" dirty="0"/>
              <a:t> расположены земельные участки иных категорий:</a:t>
            </a:r>
          </a:p>
          <a:p>
            <a:r>
              <a:rPr lang="ru-RU" sz="1500" i="1" dirty="0"/>
              <a:t>- 110 земельных участков категории земли сельскохозяйственного назначения общей площадью – </a:t>
            </a:r>
            <a:r>
              <a:rPr lang="ru-RU" sz="1500" b="1" i="1" dirty="0">
                <a:solidFill>
                  <a:srgbClr val="FF0000"/>
                </a:solidFill>
              </a:rPr>
              <a:t>13,59</a:t>
            </a:r>
            <a:r>
              <a:rPr lang="ru-RU" sz="1500" i="1" dirty="0"/>
              <a:t> га.</a:t>
            </a:r>
          </a:p>
          <a:p>
            <a:r>
              <a:rPr lang="ru-RU" sz="1500" i="1" dirty="0"/>
              <a:t>- 68 земельный участок категории 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 площадью – </a:t>
            </a:r>
            <a:r>
              <a:rPr lang="ru-RU" sz="1500" b="1" i="1" dirty="0">
                <a:solidFill>
                  <a:srgbClr val="FF0000"/>
                </a:solidFill>
              </a:rPr>
              <a:t>10,50</a:t>
            </a:r>
            <a:r>
              <a:rPr lang="ru-RU" sz="1500" i="1" dirty="0"/>
              <a:t> га.</a:t>
            </a:r>
          </a:p>
          <a:p>
            <a:pPr marL="285750" indent="-285750">
              <a:buFontTx/>
              <a:buChar char="-"/>
            </a:pPr>
            <a:r>
              <a:rPr lang="ru-RU" sz="1500" i="1" dirty="0" smtClean="0"/>
              <a:t>4 </a:t>
            </a:r>
            <a:r>
              <a:rPr lang="ru-RU" sz="1500" i="1" dirty="0"/>
              <a:t>земельных участка с не установленной категорией земель, общей площадью </a:t>
            </a:r>
            <a:r>
              <a:rPr lang="ru-RU" sz="1500" b="1" i="1" dirty="0">
                <a:solidFill>
                  <a:srgbClr val="FF0000"/>
                </a:solidFill>
              </a:rPr>
              <a:t>0,52</a:t>
            </a:r>
            <a:r>
              <a:rPr lang="ru-RU" sz="1500" i="1" dirty="0"/>
              <a:t> га</a:t>
            </a:r>
            <a:r>
              <a:rPr lang="ru-RU" sz="1500" i="1" dirty="0" smtClean="0"/>
              <a:t>.</a:t>
            </a:r>
          </a:p>
          <a:p>
            <a:r>
              <a:rPr lang="ru-RU" sz="1500" i="1" dirty="0" smtClean="0"/>
              <a:t>Необходимо приведение категории земель генеральному плану.</a:t>
            </a:r>
          </a:p>
          <a:p>
            <a:r>
              <a:rPr lang="ru-RU" sz="1500" i="1" dirty="0"/>
              <a:t>Предлагается включение в границы населённого пункта д. </a:t>
            </a:r>
            <a:r>
              <a:rPr lang="ru-RU" sz="1500" i="1" dirty="0" err="1"/>
              <a:t>Хлопово</a:t>
            </a:r>
            <a:r>
              <a:rPr lang="ru-RU" sz="1500" i="1" dirty="0"/>
              <a:t> 37 земельных участков общей площадью </a:t>
            </a:r>
            <a:r>
              <a:rPr lang="ru-RU" sz="1500" b="1" i="1" dirty="0">
                <a:solidFill>
                  <a:srgbClr val="FF0000"/>
                </a:solidFill>
              </a:rPr>
              <a:t>45,62</a:t>
            </a:r>
            <a:r>
              <a:rPr lang="ru-RU" sz="1500" i="1" dirty="0"/>
              <a:t> га:</a:t>
            </a:r>
          </a:p>
          <a:p>
            <a:r>
              <a:rPr lang="ru-RU" sz="1500" i="1" dirty="0"/>
              <a:t>- 7 земельных участков общей площадью </a:t>
            </a:r>
            <a:r>
              <a:rPr lang="ru-RU" sz="1500" b="1" i="1" dirty="0">
                <a:solidFill>
                  <a:srgbClr val="FF0000"/>
                </a:solidFill>
              </a:rPr>
              <a:t>1,18 </a:t>
            </a:r>
            <a:r>
              <a:rPr lang="ru-RU" sz="1500" i="1" dirty="0"/>
              <a:t>га из категории земли сельскохозяйственного назначения; </a:t>
            </a:r>
          </a:p>
          <a:p>
            <a:r>
              <a:rPr lang="ru-RU" sz="1500" i="1" dirty="0"/>
              <a:t>- 30 земельных участков общей площадью </a:t>
            </a:r>
            <a:r>
              <a:rPr lang="ru-RU" sz="1500" b="1" i="1" dirty="0">
                <a:solidFill>
                  <a:srgbClr val="FF0000"/>
                </a:solidFill>
              </a:rPr>
              <a:t>44,44 </a:t>
            </a:r>
            <a:r>
              <a:rPr lang="ru-RU" sz="1500" i="1" dirty="0"/>
              <a:t>га из категории земли населённых пунктов.</a:t>
            </a:r>
          </a:p>
          <a:p>
            <a:pPr>
              <a:defRPr/>
            </a:pPr>
            <a:r>
              <a:rPr lang="ru-RU" sz="1500" i="1" dirty="0" smtClean="0"/>
              <a:t>Площадь населённого пункта д. </a:t>
            </a:r>
            <a:r>
              <a:rPr lang="ru-RU" sz="1500" i="1" dirty="0" err="1" smtClean="0"/>
              <a:t>Хлопово</a:t>
            </a:r>
            <a:r>
              <a:rPr lang="ru-RU" sz="1500" i="1" dirty="0" smtClean="0"/>
              <a:t> в утверждаемых границах составляет </a:t>
            </a:r>
            <a:r>
              <a:rPr lang="ru-RU" sz="1500" b="1" i="1" dirty="0" smtClean="0">
                <a:solidFill>
                  <a:srgbClr val="FF0000"/>
                </a:solidFill>
              </a:rPr>
              <a:t>148,46</a:t>
            </a:r>
            <a:r>
              <a:rPr lang="ru-RU" sz="1500" b="1" i="1" dirty="0" smtClean="0">
                <a:solidFill>
                  <a:srgbClr val="FF0000"/>
                </a:solidFill>
              </a:rPr>
              <a:t> </a:t>
            </a:r>
            <a:r>
              <a:rPr lang="ru-RU" sz="1500" i="1" dirty="0" smtClean="0"/>
              <a:t>га.</a:t>
            </a:r>
            <a:endParaRPr lang="ru-RU" sz="1500" i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07" y="1465265"/>
            <a:ext cx="5781517" cy="50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" y="1150681"/>
            <a:ext cx="79724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Rectangle 5"/>
          <p:cNvSpPr/>
          <p:nvPr/>
        </p:nvSpPr>
        <p:spPr>
          <a:xfrm>
            <a:off x="0" y="102508"/>
            <a:ext cx="13774738" cy="887433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69875" y="247879"/>
            <a:ext cx="11336338" cy="657225"/>
          </a:xfrm>
          <a:prstGeom prst="rect">
            <a:avLst/>
          </a:prstGeom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ЗЕМЛИ СЕЛЬСКОХОЗЯЙСТВЕННОГО НАЗНАЧЕНИЯ, В ТОМ ЧИСЛЕ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МЕЛИОРИРОВАННЫЕ ЗЕМЛИ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"/>
          <a:stretch/>
        </p:blipFill>
        <p:spPr bwMode="auto">
          <a:xfrm>
            <a:off x="8457922" y="1150681"/>
            <a:ext cx="3673157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22" y="4656138"/>
            <a:ext cx="4686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537" y="7855367"/>
            <a:ext cx="123857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На территории разработки внесения изменений в генеральный план расположены земли сельскохозяйственного </a:t>
            </a:r>
            <a:r>
              <a:rPr lang="ru-RU" sz="1600" i="1" dirty="0" smtClean="0"/>
              <a:t>назначения </a:t>
            </a:r>
            <a:r>
              <a:rPr lang="ru-RU" sz="1600" i="1" dirty="0"/>
              <a:t>общей площадью </a:t>
            </a:r>
            <a:r>
              <a:rPr lang="ru-RU" sz="1600" b="1" i="1" dirty="0">
                <a:solidFill>
                  <a:srgbClr val="FF0000"/>
                </a:solidFill>
              </a:rPr>
              <a:t>13,27</a:t>
            </a:r>
            <a:r>
              <a:rPr lang="ru-RU" sz="1600" i="1" dirty="0"/>
              <a:t> га.</a:t>
            </a:r>
          </a:p>
          <a:p>
            <a:r>
              <a:rPr lang="ru-RU" sz="1600" i="1" dirty="0"/>
              <a:t>В ведомственной информационной системе Комитета по архитектуре и градостроительству Московской области приводятся сведения о мелиорированных землях, расположенных на территории Московской области. Применительно в населённому пункту д. </a:t>
            </a:r>
            <a:r>
              <a:rPr lang="ru-RU" sz="1600" i="1" dirty="0" err="1"/>
              <a:t>Хлопово</a:t>
            </a:r>
            <a:r>
              <a:rPr lang="ru-RU" sz="1600" i="1" dirty="0"/>
              <a:t> приводятся следующие сведения о мелиорированных землях. Площадь мелиорированных земель, расположенных в границах населённого пункта д. </a:t>
            </a:r>
            <a:r>
              <a:rPr lang="ru-RU" sz="1600" i="1" dirty="0" err="1"/>
              <a:t>Хлопово</a:t>
            </a:r>
            <a:r>
              <a:rPr lang="ru-RU" sz="1600" i="1" dirty="0"/>
              <a:t> составляет </a:t>
            </a:r>
            <a:r>
              <a:rPr lang="ru-RU" sz="1600" b="1" i="1" dirty="0">
                <a:solidFill>
                  <a:srgbClr val="FF0000"/>
                </a:solidFill>
              </a:rPr>
              <a:t>3,53</a:t>
            </a:r>
            <a:r>
              <a:rPr lang="ru-RU" sz="1600" i="1" dirty="0"/>
              <a:t> га. </a:t>
            </a:r>
            <a:r>
              <a:rPr lang="ru-RU" sz="1600" i="1" dirty="0"/>
              <a:t>Из них, </a:t>
            </a:r>
            <a:r>
              <a:rPr lang="ru-RU" sz="1600" i="1" dirty="0" smtClean="0"/>
              <a:t>расположенных </a:t>
            </a:r>
            <a:r>
              <a:rPr lang="ru-RU" sz="1600" i="1" dirty="0"/>
              <a:t>на землях сельскохозяйственного назначения </a:t>
            </a:r>
            <a:r>
              <a:rPr lang="ru-RU" sz="1600" b="1" i="1" dirty="0">
                <a:solidFill>
                  <a:srgbClr val="FF0000"/>
                </a:solidFill>
              </a:rPr>
              <a:t>0</a:t>
            </a:r>
            <a:r>
              <a:rPr lang="ru-RU" sz="1600" i="1" dirty="0"/>
              <a:t> га.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91125"/>
            <a:ext cx="7716837" cy="63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42" y="1091125"/>
            <a:ext cx="5390634" cy="61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/>
          <p:nvPr/>
        </p:nvSpPr>
        <p:spPr>
          <a:xfrm>
            <a:off x="0" y="102508"/>
            <a:ext cx="13774738" cy="977900"/>
          </a:xfrm>
          <a:prstGeom prst="rect">
            <a:avLst/>
          </a:prstGeom>
          <a:solidFill>
            <a:srgbClr val="FDAA03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1270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742" tIns="68871" rIns="137742" bIns="688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9875" y="247879"/>
            <a:ext cx="11336338" cy="657225"/>
          </a:xfrm>
          <a:prstGeom prst="rect">
            <a:avLst/>
          </a:prstGeom>
          <a:ln>
            <a:noFill/>
          </a:ln>
          <a:effectLst>
            <a:outerShdw blurRad="19050" dist="12700" dir="2700000" algn="ctr" rotWithShape="0">
              <a:srgbClr val="000000">
                <a:alpha val="40000"/>
              </a:srgbClr>
            </a:outerShdw>
          </a:effectLst>
        </p:spPr>
        <p:txBody>
          <a:bodyPr lIns="137742" tIns="68871" rIns="137742" bIns="68871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ГРАНИЦЫ ЗЕМЕЛЬ ЛЕСНОГО ФОНДА С ОТОБРАЖЕНИЕМ ГРАНИЦ ЛЕСНИЧЕСТВ И ЛЕСОПАРКОВ</a:t>
            </a: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22597" y="9577388"/>
            <a:ext cx="3213100" cy="549275"/>
          </a:xfrm>
        </p:spPr>
        <p:txBody>
          <a:bodyPr/>
          <a:lstStyle/>
          <a:p>
            <a:pPr>
              <a:defRPr/>
            </a:pPr>
            <a:fld id="{B67E257C-531B-48AE-9B63-F7435FCF27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986313C4-12C2-4A13-849C-04EBF6AC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517" y1="84685" x2="65517" y2="84685"/>
                        <a14:foregroundMark x1="40805" y1="77928" x2="40805" y2="77928"/>
                        <a14:foregroundMark x1="64368" y1="59009" x2="64368" y2="59009"/>
                        <a14:foregroundMark x1="87931" y1="41892" x2="87931" y2="41892"/>
                        <a14:foregroundMark x1="57471" y1="32432" x2="55747" y2="32883"/>
                        <a14:foregroundMark x1="8621" y1="73874" x2="8621" y2="73874"/>
                        <a14:foregroundMark x1="18391" y1="42342" x2="17241" y2="41441"/>
                        <a14:foregroundMark x1="17816" y1="21622" x2="17816" y2="21622"/>
                        <a14:foregroundMark x1="1724" y1="36486" x2="36782" y2="1351"/>
                        <a14:foregroundMark x1="37931" y1="36937" x2="0" y2="901"/>
                        <a14:foregroundMark x1="84483" y1="5856" x2="8046" y2="71622"/>
                        <a14:foregroundMark x1="10345" y1="5405" x2="68391" y2="4505"/>
                        <a14:foregroundMark x1="10920" y1="10360" x2="75287" y2="10360"/>
                        <a14:foregroundMark x1="8621" y1="20721" x2="61494" y2="19820"/>
                        <a14:foregroundMark x1="2299" y1="5856" x2="4598" y2="44595"/>
                        <a14:foregroundMark x1="52299" y1="14414" x2="64368" y2="53153"/>
                        <a14:foregroundMark x1="78736" y1="28378" x2="78161" y2="58559"/>
                        <a14:foregroundMark x1="71839" y1="40541" x2="95402" y2="42342"/>
                        <a14:foregroundMark x1="89655" y1="38739" x2="88506" y2="53604"/>
                        <a14:foregroundMark x1="82184" y1="53604" x2="44828" y2="58559"/>
                        <a14:foregroundMark x1="52299" y1="59910" x2="96552" y2="60811"/>
                        <a14:foregroundMark x1="87931" y1="61261" x2="44828" y2="62613"/>
                        <a14:foregroundMark x1="45402" y1="62613" x2="83908" y2="66667"/>
                        <a14:foregroundMark x1="84483" y1="66216" x2="57471" y2="67568"/>
                        <a14:foregroundMark x1="19540" y1="76126" x2="52299" y2="83333"/>
                        <a14:foregroundMark x1="56322" y1="73423" x2="32184" y2="85135"/>
                        <a14:foregroundMark x1="33333" y1="31081" x2="17816" y2="31982"/>
                        <a14:foregroundMark x1="16092" y1="24775" x2="18966" y2="45495"/>
                        <a14:foregroundMark x1="18391" y1="17117" x2="27586" y2="19820"/>
                        <a14:foregroundMark x1="24713" y1="8559" x2="17241" y2="23423"/>
                        <a14:foregroundMark x1="11494" y1="7658" x2="34483" y2="18919"/>
                        <a14:foregroundMark x1="28736" y1="4054" x2="27011" y2="16216"/>
                        <a14:foregroundMark x1="11494" y1="4054" x2="6897" y2="14414"/>
                        <a14:foregroundMark x1="1149" y1="4955" x2="0" y2="13514"/>
                        <a14:foregroundMark x1="7471" y1="5856" x2="24713" y2="0"/>
                        <a14:foregroundMark x1="79310" y1="5856" x2="98276" y2="1351"/>
                        <a14:backgroundMark x1="17816" y1="95495" x2="17816" y2="95495"/>
                        <a14:backgroundMark x1="85632" y1="96847" x2="85632" y2="9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786" y="69848"/>
            <a:ext cx="900000" cy="11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94527"/>
              </p:ext>
            </p:extLst>
          </p:nvPr>
        </p:nvGraphicFramePr>
        <p:xfrm>
          <a:off x="81756" y="7270187"/>
          <a:ext cx="13532644" cy="297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342"/>
                <a:gridCol w="3763857"/>
                <a:gridCol w="3304149"/>
                <a:gridCol w="5430296"/>
              </a:tblGrid>
              <a:tr h="418186">
                <a:tc gridSpan="4">
                  <a:txBody>
                    <a:bodyPr/>
                    <a:lstStyle/>
                    <a:p>
                      <a:pPr marL="0" marR="0" indent="0" algn="ctr" defTabSz="13774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земельных участков, в отношении которых Комитет лесного хозяйства Московской области утвердил акты об изменении документированной информации государственного лесного реестра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95">
                <a:tc row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Кадастровый номер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Реквизиты нормативного акта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Дата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50:26:0180309:157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18.01.2023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25122/2/10-01/2023/ЛА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50:26:0180313:92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22.01.2023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25798/2/10-01/2023/ЛА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50:26:0180306:65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22.01.2023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25794/2/10-01/2023/ЛА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50:26:0180313:52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18.01.2023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25214/2/10-01/2023/ЛА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50:26:0180311:73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13.01.2023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24662/2/10-01/2023/ЛА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50:26:0180310:4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02.11.2021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4344/2/10-10/2021/ЛА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50:26:0180313:19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14.03.2023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33576/2/10-01/2023/ЛА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50:26:0180308:80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03.08.2023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51573/2/10-10/2023/ЛА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50:26:0180308:64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02.08.2023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51187/2/10-10/2023/ЛА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50:26:0180308:78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01.08.2023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51018/2/10-10/2023/ЛА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50:26:0180306:64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13.03.2023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33222/2/10-01/2023/ЛА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50:26:0180308:67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11.08.2023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53030/2/10-10/2023/ЛА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50:26:0180308:183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09.08.2023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52436/2/10-10/2023/ЛА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395">
                <a:tc>
                  <a:txBody>
                    <a:bodyPr/>
                    <a:lstStyle/>
                    <a:p>
                      <a:pPr marL="0" lvl="0" indent="0" algn="ctr" defTabSz="1377425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50:26:0180308:178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16.08.2023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742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53568/2/10-10/2023/ЛА</a:t>
                      </a: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39426</TotalTime>
  <Words>1366</Words>
  <Application>Microsoft Office PowerPoint</Application>
  <PresentationFormat>Произвольный</PresentationFormat>
  <Paragraphs>381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Calibri</vt:lpstr>
      <vt:lpstr>Arial Black</vt:lpstr>
      <vt:lpstr>Times New Roman CYR</vt:lpstr>
      <vt:lpstr>Century Gothic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вке4ц5е24ц</dc:title>
  <dc:creator>Анисимов Александр</dc:creator>
  <cp:lastModifiedBy>Крайникова Наталья Сергеевна</cp:lastModifiedBy>
  <cp:revision>2032</cp:revision>
  <cp:lastPrinted>2016-10-14T15:46:23Z</cp:lastPrinted>
  <dcterms:created xsi:type="dcterms:W3CDTF">2015-03-04T11:29:44Z</dcterms:created>
  <dcterms:modified xsi:type="dcterms:W3CDTF">2025-03-06T16:28:12Z</dcterms:modified>
</cp:coreProperties>
</file>