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4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29" r:id="rId2"/>
    <p:sldId id="392" r:id="rId3"/>
    <p:sldId id="416" r:id="rId4"/>
    <p:sldId id="420" r:id="rId5"/>
    <p:sldId id="410" r:id="rId6"/>
    <p:sldId id="412" r:id="rId7"/>
    <p:sldId id="417" r:id="rId8"/>
    <p:sldId id="398" r:id="rId9"/>
    <p:sldId id="399" r:id="rId10"/>
    <p:sldId id="408" r:id="rId11"/>
    <p:sldId id="406" r:id="rId12"/>
    <p:sldId id="403" r:id="rId13"/>
    <p:sldId id="419" r:id="rId14"/>
  </p:sldIdLst>
  <p:sldSz cx="13774738" cy="10333038"/>
  <p:notesSz cx="6797675" cy="9928225"/>
  <p:embeddedFontLst>
    <p:embeddedFont>
      <p:font typeface="Arial Black" panose="020B0A04020102020204" pitchFamily="34" charset="0"/>
      <p:bold r:id="rId17"/>
    </p:embeddedFont>
    <p:embeddedFont>
      <p:font typeface="Times New Roman CYR" panose="020206030504050203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SimSun" panose="02010600030101010101" pitchFamily="2" charset="-122"/>
      <p:regular r:id="rId30"/>
    </p:embeddedFont>
    <p:embeddedFont>
      <p:font typeface="Malgun Gothic" panose="020B0503020000020004" pitchFamily="34" charset="-127"/>
      <p:regular r:id="rId31"/>
      <p:bold r:id="rId3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87388" indent="-2301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376363" indent="-4619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2065338" indent="-6937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754313" indent="-9255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54">
          <p15:clr>
            <a:srgbClr val="A4A3A4"/>
          </p15:clr>
        </p15:guide>
        <p15:guide id="2" pos="4338">
          <p15:clr>
            <a:srgbClr val="A4A3A4"/>
          </p15:clr>
        </p15:guide>
        <p15:guide id="3" orient="horz" pos="1206">
          <p15:clr>
            <a:srgbClr val="A4A3A4"/>
          </p15:clr>
        </p15:guide>
        <p15:guide id="4" pos="20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2EA"/>
    <a:srgbClr val="FFFFFF"/>
    <a:srgbClr val="FF9999"/>
    <a:srgbClr val="FF3300"/>
    <a:srgbClr val="00FF00"/>
    <a:srgbClr val="E8AEAE"/>
    <a:srgbClr val="EFC7C7"/>
    <a:srgbClr val="FFB7B7"/>
    <a:srgbClr val="FF7C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9723" autoAdjust="0"/>
  </p:normalViewPr>
  <p:slideViewPr>
    <p:cSldViewPr snapToGrid="0">
      <p:cViewPr varScale="1">
        <p:scale>
          <a:sx n="78" d="100"/>
          <a:sy n="78" d="100"/>
        </p:scale>
        <p:origin x="1482" y="102"/>
      </p:cViewPr>
      <p:guideLst>
        <p:guide orient="horz" pos="3254"/>
        <p:guide pos="4338"/>
        <p:guide orient="horz" pos="1206"/>
        <p:guide pos="20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530" y="0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/>
          <a:lstStyle>
            <a:lvl1pPr algn="r">
              <a:defRPr sz="800"/>
            </a:lvl1pPr>
          </a:lstStyle>
          <a:p>
            <a:fld id="{FF190246-C8F9-483C-B212-C8B5E64D401B}" type="datetimeFigureOut">
              <a:rPr lang="ru-RU" smtClean="0"/>
              <a:pPr/>
              <a:t>28.10.2025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84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530" y="9429784"/>
            <a:ext cx="2946058" cy="496247"/>
          </a:xfrm>
          <a:prstGeom prst="rect">
            <a:avLst/>
          </a:prstGeom>
        </p:spPr>
        <p:txBody>
          <a:bodyPr vert="horz" lIns="62958" tIns="31480" rIns="62958" bIns="31480" rtlCol="0" anchor="b"/>
          <a:lstStyle>
            <a:lvl1pPr algn="r">
              <a:defRPr sz="800"/>
            </a:lvl1pPr>
          </a:lstStyle>
          <a:p>
            <a:fld id="{DC4EF95B-F910-43AE-8FF3-509F6ACC8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5684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3"/>
            <a:ext cx="2946058" cy="498442"/>
          </a:xfrm>
          <a:prstGeom prst="rect">
            <a:avLst/>
          </a:prstGeom>
        </p:spPr>
        <p:txBody>
          <a:bodyPr vert="horz" lIns="90586" tIns="45290" rIns="90586" bIns="452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443" y="13"/>
            <a:ext cx="2947144" cy="498442"/>
          </a:xfrm>
          <a:prstGeom prst="rect">
            <a:avLst/>
          </a:prstGeom>
        </p:spPr>
        <p:txBody>
          <a:bodyPr vert="horz" lIns="90586" tIns="45290" rIns="90586" bIns="452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C0CB417A-3F4E-4327-8737-93DAE418D21F}" type="datetimeFigureOut">
              <a:rPr lang="ru-RU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86" tIns="45290" rIns="90586" bIns="4529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42" y="4778023"/>
            <a:ext cx="5438792" cy="3908491"/>
          </a:xfrm>
          <a:prstGeom prst="rect">
            <a:avLst/>
          </a:prstGeom>
        </p:spPr>
        <p:txBody>
          <a:bodyPr vert="horz" lIns="90586" tIns="45290" rIns="90586" bIns="4529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96"/>
            <a:ext cx="2946058" cy="498442"/>
          </a:xfrm>
          <a:prstGeom prst="rect">
            <a:avLst/>
          </a:prstGeom>
        </p:spPr>
        <p:txBody>
          <a:bodyPr vert="horz" lIns="90586" tIns="45290" rIns="90586" bIns="452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443" y="9429796"/>
            <a:ext cx="2947144" cy="498442"/>
          </a:xfrm>
          <a:prstGeom prst="rect">
            <a:avLst/>
          </a:prstGeom>
        </p:spPr>
        <p:txBody>
          <a:bodyPr vert="horz" lIns="90586" tIns="45290" rIns="90586" bIns="452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6FEEFBC5-5EA9-4DBD-855F-08D7CA70C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90172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687388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137636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2065338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275431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3443561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32272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20984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509697" algn="l" defTabSz="13774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6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9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3106" y="3209941"/>
            <a:ext cx="11708527" cy="221490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6211" y="5855388"/>
            <a:ext cx="9642317" cy="26406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6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54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4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32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20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09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747E-5EDC-4864-ADCD-95F0890BF552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9FBB3-2652-4865-9CEC-5FE397A28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5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F797-1649-4817-A22B-5CA095CA0540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CF28C-A73D-4FCE-936D-8BCA90705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5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986685" y="413803"/>
            <a:ext cx="3099316" cy="88165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8737" y="413803"/>
            <a:ext cx="9068369" cy="88165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B4D6-98C5-42F4-9BE4-E4DA0AC4EBF7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76798-60F7-456C-8434-372ED3C54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1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68C8-C901-40B7-814D-C1F04023C157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E257C-531B-48AE-9B63-F7435FCF2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29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110" y="6639936"/>
            <a:ext cx="11708527" cy="2052256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8110" y="4379585"/>
            <a:ext cx="11708527" cy="226035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871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74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661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548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435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322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209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5096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67645-C543-4FC1-9D3F-B3B8416FF0B7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BB6E-1BCF-4ED4-9622-C7C8DBE71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6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8737" y="2411045"/>
            <a:ext cx="6083843" cy="681932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2158" y="2411045"/>
            <a:ext cx="6083843" cy="681932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B4C1C-405A-4F17-9D34-65DD7F8F020A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CFFE9-10BF-4E74-8145-D25CC29C5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2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8737" y="2312975"/>
            <a:ext cx="6086235" cy="96393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8712" indent="0">
              <a:buNone/>
              <a:defRPr sz="3000" b="1"/>
            </a:lvl2pPr>
            <a:lvl3pPr marL="1377425" indent="0">
              <a:buNone/>
              <a:defRPr sz="2700" b="1"/>
            </a:lvl3pPr>
            <a:lvl4pPr marL="2066136" indent="0">
              <a:buNone/>
              <a:defRPr sz="2400" b="1"/>
            </a:lvl4pPr>
            <a:lvl5pPr marL="2754848" indent="0">
              <a:buNone/>
              <a:defRPr sz="2400" b="1"/>
            </a:lvl5pPr>
            <a:lvl6pPr marL="3443561" indent="0">
              <a:buNone/>
              <a:defRPr sz="2400" b="1"/>
            </a:lvl6pPr>
            <a:lvl7pPr marL="4132272" indent="0">
              <a:buNone/>
              <a:defRPr sz="2400" b="1"/>
            </a:lvl7pPr>
            <a:lvl8pPr marL="4820984" indent="0">
              <a:buNone/>
              <a:defRPr sz="2400" b="1"/>
            </a:lvl8pPr>
            <a:lvl9pPr marL="5509697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8737" y="3276914"/>
            <a:ext cx="6086235" cy="595345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97378" y="2312975"/>
            <a:ext cx="6088626" cy="96393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8712" indent="0">
              <a:buNone/>
              <a:defRPr sz="3000" b="1"/>
            </a:lvl2pPr>
            <a:lvl3pPr marL="1377425" indent="0">
              <a:buNone/>
              <a:defRPr sz="2700" b="1"/>
            </a:lvl3pPr>
            <a:lvl4pPr marL="2066136" indent="0">
              <a:buNone/>
              <a:defRPr sz="2400" b="1"/>
            </a:lvl4pPr>
            <a:lvl5pPr marL="2754848" indent="0">
              <a:buNone/>
              <a:defRPr sz="2400" b="1"/>
            </a:lvl5pPr>
            <a:lvl6pPr marL="3443561" indent="0">
              <a:buNone/>
              <a:defRPr sz="2400" b="1"/>
            </a:lvl6pPr>
            <a:lvl7pPr marL="4132272" indent="0">
              <a:buNone/>
              <a:defRPr sz="2400" b="1"/>
            </a:lvl7pPr>
            <a:lvl8pPr marL="4820984" indent="0">
              <a:buNone/>
              <a:defRPr sz="2400" b="1"/>
            </a:lvl8pPr>
            <a:lvl9pPr marL="5509697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997378" y="3276914"/>
            <a:ext cx="6088626" cy="595345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7A51B-41A0-44E5-9902-D16D6C5B033B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C28E8-A456-4D34-A7F0-2A9F25F17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2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F8BA7-EC4F-4A14-9749-6640783572FB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737AE-E26C-4C7B-BE6B-1CBB3C5E8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2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E9F99-859C-478F-A524-632DF3A1ED1B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0686-0279-4398-9BDE-55B710DB3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9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739" y="411408"/>
            <a:ext cx="4531794" cy="17508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5540" y="411410"/>
            <a:ext cx="7700461" cy="8818962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8739" y="2162286"/>
            <a:ext cx="4531794" cy="7068086"/>
          </a:xfrm>
        </p:spPr>
        <p:txBody>
          <a:bodyPr/>
          <a:lstStyle>
            <a:lvl1pPr marL="0" indent="0">
              <a:buNone/>
              <a:defRPr sz="2100"/>
            </a:lvl1pPr>
            <a:lvl2pPr marL="688712" indent="0">
              <a:buNone/>
              <a:defRPr sz="1800"/>
            </a:lvl2pPr>
            <a:lvl3pPr marL="1377425" indent="0">
              <a:buNone/>
              <a:defRPr sz="1500"/>
            </a:lvl3pPr>
            <a:lvl4pPr marL="2066136" indent="0">
              <a:buNone/>
              <a:defRPr sz="1400"/>
            </a:lvl4pPr>
            <a:lvl5pPr marL="2754848" indent="0">
              <a:buNone/>
              <a:defRPr sz="1400"/>
            </a:lvl5pPr>
            <a:lvl6pPr marL="3443561" indent="0">
              <a:buNone/>
              <a:defRPr sz="1400"/>
            </a:lvl6pPr>
            <a:lvl7pPr marL="4132272" indent="0">
              <a:buNone/>
              <a:defRPr sz="1400"/>
            </a:lvl7pPr>
            <a:lvl8pPr marL="4820984" indent="0">
              <a:buNone/>
              <a:defRPr sz="1400"/>
            </a:lvl8pPr>
            <a:lvl9pPr marL="5509697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4AEC-95C6-407C-8145-2BBD2C353E25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51871-CF32-4271-9D5C-FD5B48DDC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0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945" y="7233126"/>
            <a:ext cx="8264843" cy="85391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99945" y="923276"/>
            <a:ext cx="8264843" cy="6199823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8712" indent="0">
              <a:buNone/>
              <a:defRPr sz="4200"/>
            </a:lvl2pPr>
            <a:lvl3pPr marL="1377425" indent="0">
              <a:buNone/>
              <a:defRPr sz="3600"/>
            </a:lvl3pPr>
            <a:lvl4pPr marL="2066136" indent="0">
              <a:buNone/>
              <a:defRPr sz="3000"/>
            </a:lvl4pPr>
            <a:lvl5pPr marL="2754848" indent="0">
              <a:buNone/>
              <a:defRPr sz="3000"/>
            </a:lvl5pPr>
            <a:lvl6pPr marL="3443561" indent="0">
              <a:buNone/>
              <a:defRPr sz="3000"/>
            </a:lvl6pPr>
            <a:lvl7pPr marL="4132272" indent="0">
              <a:buNone/>
              <a:defRPr sz="3000"/>
            </a:lvl7pPr>
            <a:lvl8pPr marL="4820984" indent="0">
              <a:buNone/>
              <a:defRPr sz="3000"/>
            </a:lvl8pPr>
            <a:lvl9pPr marL="5509697" indent="0">
              <a:buNone/>
              <a:defRPr sz="3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99945" y="8087038"/>
            <a:ext cx="8264843" cy="1212696"/>
          </a:xfrm>
        </p:spPr>
        <p:txBody>
          <a:bodyPr/>
          <a:lstStyle>
            <a:lvl1pPr marL="0" indent="0">
              <a:buNone/>
              <a:defRPr sz="2100"/>
            </a:lvl1pPr>
            <a:lvl2pPr marL="688712" indent="0">
              <a:buNone/>
              <a:defRPr sz="1800"/>
            </a:lvl2pPr>
            <a:lvl3pPr marL="1377425" indent="0">
              <a:buNone/>
              <a:defRPr sz="1500"/>
            </a:lvl3pPr>
            <a:lvl4pPr marL="2066136" indent="0">
              <a:buNone/>
              <a:defRPr sz="1400"/>
            </a:lvl4pPr>
            <a:lvl5pPr marL="2754848" indent="0">
              <a:buNone/>
              <a:defRPr sz="1400"/>
            </a:lvl5pPr>
            <a:lvl6pPr marL="3443561" indent="0">
              <a:buNone/>
              <a:defRPr sz="1400"/>
            </a:lvl6pPr>
            <a:lvl7pPr marL="4132272" indent="0">
              <a:buNone/>
              <a:defRPr sz="1400"/>
            </a:lvl7pPr>
            <a:lvl8pPr marL="4820984" indent="0">
              <a:buNone/>
              <a:defRPr sz="1400"/>
            </a:lvl8pPr>
            <a:lvl9pPr marL="5509697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9EBB9-A8BF-4104-9B1C-5FA36F0456B3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D2903-E684-40CF-826E-AF4A25A3C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65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88975" y="414338"/>
            <a:ext cx="123967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742" tIns="68871" rIns="137742" bIns="688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88975" y="2411413"/>
            <a:ext cx="12396788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742" tIns="68871" rIns="137742" bIns="688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8975" y="9577388"/>
            <a:ext cx="3213100" cy="549275"/>
          </a:xfrm>
          <a:prstGeom prst="rect">
            <a:avLst/>
          </a:prstGeom>
        </p:spPr>
        <p:txBody>
          <a:bodyPr vert="horz" lIns="137742" tIns="68871" rIns="137742" bIns="6887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FF9646-3DFE-4AE0-86E1-3A253CB7B26A}" type="datetime1">
              <a:rPr lang="ru-RU" smtClean="0"/>
              <a:pPr>
                <a:defRPr/>
              </a:pPr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706938" y="9577388"/>
            <a:ext cx="4360862" cy="549275"/>
          </a:xfrm>
          <a:prstGeom prst="rect">
            <a:avLst/>
          </a:prstGeom>
        </p:spPr>
        <p:txBody>
          <a:bodyPr vert="horz" lIns="137742" tIns="68871" rIns="137742" bIns="6887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72663" y="9577388"/>
            <a:ext cx="3213100" cy="549275"/>
          </a:xfrm>
          <a:prstGeom prst="rect">
            <a:avLst/>
          </a:prstGeom>
        </p:spPr>
        <p:txBody>
          <a:bodyPr vert="horz" lIns="137742" tIns="68871" rIns="137742" bIns="6887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1079F2-60BA-4081-A1B0-A7753BB1E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8712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7425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6613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5484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5938" indent="-5159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7600" indent="-430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2085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9825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988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87916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76628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5341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54053" indent="-344356" algn="l" defTabSz="1377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8712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7425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66136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54848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3561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32272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20984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09697" algn="l" defTabSz="1377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7" descr="C:\Users\a.anisimov\Documents\Александр\Презентация 1 этап\Сборка расселение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42" y="1058284"/>
            <a:ext cx="8853887" cy="8226841"/>
          </a:xfrm>
          <a:prstGeom prst="rect">
            <a:avLst/>
          </a:prstGeom>
          <a:noFill/>
          <a:effectLst>
            <a:outerShdw blurRad="254000" dist="1270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Rectangle 5"/>
          <p:cNvSpPr/>
          <p:nvPr/>
        </p:nvSpPr>
        <p:spPr>
          <a:xfrm>
            <a:off x="1" y="8993188"/>
            <a:ext cx="13774738" cy="10334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5" name="Rectangle 5"/>
          <p:cNvSpPr/>
          <p:nvPr/>
        </p:nvSpPr>
        <p:spPr>
          <a:xfrm>
            <a:off x="1" y="0"/>
            <a:ext cx="1473957" cy="10333037"/>
          </a:xfrm>
          <a:prstGeom prst="rect">
            <a:avLst/>
          </a:prstGeom>
          <a:solidFill>
            <a:srgbClr val="FFDC97">
              <a:alpha val="45000"/>
            </a:srgbClr>
          </a:solidFill>
          <a:ln w="0">
            <a:solidFill>
              <a:srgbClr val="FFC000">
                <a:alpha val="50000"/>
              </a:srgb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6" name="Rectangle 5"/>
          <p:cNvSpPr/>
          <p:nvPr/>
        </p:nvSpPr>
        <p:spPr>
          <a:xfrm>
            <a:off x="0" y="0"/>
            <a:ext cx="13774738" cy="1152526"/>
          </a:xfrm>
          <a:prstGeom prst="rect">
            <a:avLst/>
          </a:prstGeom>
          <a:solidFill>
            <a:srgbClr val="FFE4AF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" name="Title 3"/>
          <p:cNvSpPr txBox="1">
            <a:spLocks/>
          </p:cNvSpPr>
          <p:nvPr/>
        </p:nvSpPr>
        <p:spPr>
          <a:xfrm>
            <a:off x="1385888" y="3415"/>
            <a:ext cx="11336337" cy="1250950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Arial Black" pitchFamily="34" charset="0"/>
              </a:rPr>
              <a:t>ПРОЕКТ </a:t>
            </a:r>
            <a:r>
              <a:rPr lang="ru-RU" sz="1600" b="1" dirty="0">
                <a:latin typeface="Arial Black" pitchFamily="34" charset="0"/>
              </a:rPr>
              <a:t>«ВНЕСЕНИЕ ИЗМЕНЕНИЙ В ГЕНЕРАЛЬНЫЙ ПЛАН НАРО-ФОМИНСКОГО ГОРОДСКОГО ОКРУГА МОСКОВСКОЙ ОБЛАСТИ ПРИМЕНИТЕЛЬНО К НАСЕЛЁННОМУ ПУНКТУ </a:t>
            </a:r>
            <a:r>
              <a:rPr lang="ru-RU" sz="1600" b="1" dirty="0" smtClean="0">
                <a:latin typeface="Arial Black" pitchFamily="34" charset="0"/>
              </a:rPr>
              <a:t>С. КАМЕНСКОЕ»</a:t>
            </a:r>
          </a:p>
        </p:txBody>
      </p:sp>
      <p:pic>
        <p:nvPicPr>
          <p:cNvPr id="310" name="Picture 195" descr="C:\Users\a.anisimov\Documents\Александр\Пушкино\Логотип_Правительств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183" y="-28161"/>
            <a:ext cx="1038225" cy="1377950"/>
          </a:xfrm>
          <a:prstGeom prst="rect">
            <a:avLst/>
          </a:prstGeom>
          <a:ln>
            <a:noFill/>
          </a:ln>
          <a:effectLst>
            <a:outerShdw blurRad="381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Прямоугольник 312"/>
          <p:cNvSpPr/>
          <p:nvPr/>
        </p:nvSpPr>
        <p:spPr>
          <a:xfrm>
            <a:off x="4360984" y="6310897"/>
            <a:ext cx="1856414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Калужская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314" name="Прямоугольник 313"/>
          <p:cNvSpPr/>
          <p:nvPr/>
        </p:nvSpPr>
        <p:spPr>
          <a:xfrm>
            <a:off x="8426990" y="7775290"/>
            <a:ext cx="959645" cy="310050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Серебряные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 пруды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4629219" y="5090084"/>
            <a:ext cx="77463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Можайск</a:t>
            </a:r>
          </a:p>
        </p:txBody>
      </p:sp>
      <p:sp>
        <p:nvSpPr>
          <p:cNvPr id="316" name="Овал 315"/>
          <p:cNvSpPr/>
          <p:nvPr/>
        </p:nvSpPr>
        <p:spPr>
          <a:xfrm>
            <a:off x="4892747" y="524977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8" name="Прямоугольник 317"/>
          <p:cNvSpPr/>
          <p:nvPr/>
        </p:nvSpPr>
        <p:spPr>
          <a:xfrm>
            <a:off x="4542899" y="3694968"/>
            <a:ext cx="98160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Волоколамск</a:t>
            </a:r>
          </a:p>
        </p:txBody>
      </p:sp>
      <p:sp>
        <p:nvSpPr>
          <p:cNvPr id="319" name="Овал 318"/>
          <p:cNvSpPr/>
          <p:nvPr/>
        </p:nvSpPr>
        <p:spPr>
          <a:xfrm>
            <a:off x="4871521" y="385465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0" name="Прямоугольник 319"/>
          <p:cNvSpPr/>
          <p:nvPr/>
        </p:nvSpPr>
        <p:spPr>
          <a:xfrm>
            <a:off x="4093830" y="3239329"/>
            <a:ext cx="759413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Лотошино</a:t>
            </a:r>
          </a:p>
        </p:txBody>
      </p:sp>
      <p:sp>
        <p:nvSpPr>
          <p:cNvPr id="321" name="Овал 320"/>
          <p:cNvSpPr/>
          <p:nvPr/>
        </p:nvSpPr>
        <p:spPr>
          <a:xfrm>
            <a:off x="4362291" y="3399016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2" name="Прямоугольник 321"/>
          <p:cNvSpPr/>
          <p:nvPr/>
        </p:nvSpPr>
        <p:spPr>
          <a:xfrm>
            <a:off x="5779036" y="2877457"/>
            <a:ext cx="55645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Клин</a:t>
            </a:r>
          </a:p>
        </p:txBody>
      </p:sp>
      <p:sp>
        <p:nvSpPr>
          <p:cNvPr id="323" name="Овал 322"/>
          <p:cNvSpPr/>
          <p:nvPr/>
        </p:nvSpPr>
        <p:spPr>
          <a:xfrm>
            <a:off x="5959571" y="307660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4" name="Прямоугольник 323"/>
          <p:cNvSpPr/>
          <p:nvPr/>
        </p:nvSpPr>
        <p:spPr>
          <a:xfrm>
            <a:off x="5804354" y="3553721"/>
            <a:ext cx="1152706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Солнечногорск</a:t>
            </a:r>
          </a:p>
        </p:txBody>
      </p:sp>
      <p:sp>
        <p:nvSpPr>
          <p:cNvPr id="325" name="Овал 324"/>
          <p:cNvSpPr/>
          <p:nvPr/>
        </p:nvSpPr>
        <p:spPr>
          <a:xfrm>
            <a:off x="6299140" y="350004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6" name="Прямоугольник 325"/>
          <p:cNvSpPr/>
          <p:nvPr/>
        </p:nvSpPr>
        <p:spPr>
          <a:xfrm>
            <a:off x="7066921" y="2945528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Дмитров</a:t>
            </a:r>
          </a:p>
        </p:txBody>
      </p:sp>
      <p:sp>
        <p:nvSpPr>
          <p:cNvPr id="327" name="Овал 326"/>
          <p:cNvSpPr/>
          <p:nvPr/>
        </p:nvSpPr>
        <p:spPr>
          <a:xfrm>
            <a:off x="7182923" y="3110591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Овал 327"/>
          <p:cNvSpPr/>
          <p:nvPr/>
        </p:nvSpPr>
        <p:spPr>
          <a:xfrm>
            <a:off x="7088053" y="321471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Прямоугольник 328"/>
          <p:cNvSpPr/>
          <p:nvPr/>
        </p:nvSpPr>
        <p:spPr>
          <a:xfrm>
            <a:off x="6766394" y="3206527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Яхрома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6650594" y="2061575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Дубна</a:t>
            </a:r>
          </a:p>
        </p:txBody>
      </p:sp>
      <p:sp>
        <p:nvSpPr>
          <p:cNvPr id="331" name="Овал 330"/>
          <p:cNvSpPr/>
          <p:nvPr/>
        </p:nvSpPr>
        <p:spPr>
          <a:xfrm>
            <a:off x="6653672" y="208637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2" name="Прямоугольник 331"/>
          <p:cNvSpPr/>
          <p:nvPr/>
        </p:nvSpPr>
        <p:spPr>
          <a:xfrm>
            <a:off x="7482840" y="2673616"/>
            <a:ext cx="103251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Краснозаводск</a:t>
            </a:r>
          </a:p>
        </p:txBody>
      </p:sp>
      <p:sp>
        <p:nvSpPr>
          <p:cNvPr id="333" name="Овал 332"/>
          <p:cNvSpPr/>
          <p:nvPr/>
        </p:nvSpPr>
        <p:spPr>
          <a:xfrm>
            <a:off x="8161055" y="296148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4" name="Овал 333"/>
          <p:cNvSpPr/>
          <p:nvPr/>
        </p:nvSpPr>
        <p:spPr>
          <a:xfrm>
            <a:off x="8040799" y="321967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5" name="Прямоугольник 334"/>
          <p:cNvSpPr/>
          <p:nvPr/>
        </p:nvSpPr>
        <p:spPr>
          <a:xfrm>
            <a:off x="7502510" y="3169097"/>
            <a:ext cx="1191909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Сергиев Посад</a:t>
            </a:r>
          </a:p>
        </p:txBody>
      </p:sp>
      <p:sp>
        <p:nvSpPr>
          <p:cNvPr id="336" name="Прямоугольник 335"/>
          <p:cNvSpPr/>
          <p:nvPr/>
        </p:nvSpPr>
        <p:spPr>
          <a:xfrm>
            <a:off x="7498081" y="2888325"/>
            <a:ext cx="77144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Пересвет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37" name="Овал 336"/>
          <p:cNvSpPr/>
          <p:nvPr/>
        </p:nvSpPr>
        <p:spPr>
          <a:xfrm>
            <a:off x="8113546" y="298628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8" name="Овал 337"/>
          <p:cNvSpPr/>
          <p:nvPr/>
        </p:nvSpPr>
        <p:spPr>
          <a:xfrm>
            <a:off x="7903967" y="3342311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9" name="Прямоугольник 338"/>
          <p:cNvSpPr/>
          <p:nvPr/>
        </p:nvSpPr>
        <p:spPr>
          <a:xfrm>
            <a:off x="7464738" y="3322211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Хотьково</a:t>
            </a:r>
          </a:p>
        </p:txBody>
      </p:sp>
      <p:sp>
        <p:nvSpPr>
          <p:cNvPr id="340" name="Овал 339"/>
          <p:cNvSpPr/>
          <p:nvPr/>
        </p:nvSpPr>
        <p:spPr>
          <a:xfrm>
            <a:off x="7042740" y="421682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1" name="Прямоугольник 340"/>
          <p:cNvSpPr/>
          <p:nvPr/>
        </p:nvSpPr>
        <p:spPr>
          <a:xfrm>
            <a:off x="6845600" y="4051054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Химки</a:t>
            </a:r>
          </a:p>
        </p:txBody>
      </p:sp>
      <p:sp>
        <p:nvSpPr>
          <p:cNvPr id="342" name="Овал 341"/>
          <p:cNvSpPr/>
          <p:nvPr/>
        </p:nvSpPr>
        <p:spPr>
          <a:xfrm>
            <a:off x="7041350" y="394385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3" name="Прямоугольник 342"/>
          <p:cNvSpPr/>
          <p:nvPr/>
        </p:nvSpPr>
        <p:spPr>
          <a:xfrm>
            <a:off x="6925439" y="392143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Лобня</a:t>
            </a:r>
          </a:p>
        </p:txBody>
      </p:sp>
      <p:sp>
        <p:nvSpPr>
          <p:cNvPr id="344" name="Овал 343"/>
          <p:cNvSpPr/>
          <p:nvPr/>
        </p:nvSpPr>
        <p:spPr>
          <a:xfrm>
            <a:off x="7413220" y="420241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5" name="Прямоугольник 344"/>
          <p:cNvSpPr/>
          <p:nvPr/>
        </p:nvSpPr>
        <p:spPr>
          <a:xfrm>
            <a:off x="7353251" y="4154131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Мытищи</a:t>
            </a:r>
          </a:p>
        </p:txBody>
      </p:sp>
      <p:sp>
        <p:nvSpPr>
          <p:cNvPr id="346" name="Прямоугольник 345"/>
          <p:cNvSpPr/>
          <p:nvPr/>
        </p:nvSpPr>
        <p:spPr>
          <a:xfrm>
            <a:off x="7928360" y="4550323"/>
            <a:ext cx="104419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Электросталь</a:t>
            </a:r>
          </a:p>
        </p:txBody>
      </p:sp>
      <p:sp>
        <p:nvSpPr>
          <p:cNvPr id="347" name="Прямоугольник 346"/>
          <p:cNvSpPr/>
          <p:nvPr/>
        </p:nvSpPr>
        <p:spPr>
          <a:xfrm>
            <a:off x="8636476" y="4568756"/>
            <a:ext cx="920274" cy="38530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Павловский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посад</a:t>
            </a:r>
          </a:p>
        </p:txBody>
      </p:sp>
      <p:sp>
        <p:nvSpPr>
          <p:cNvPr id="348" name="Овал 347"/>
          <p:cNvSpPr/>
          <p:nvPr/>
        </p:nvSpPr>
        <p:spPr>
          <a:xfrm>
            <a:off x="7657004" y="462242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9" name="Прямоугольник 348"/>
          <p:cNvSpPr/>
          <p:nvPr/>
        </p:nvSpPr>
        <p:spPr>
          <a:xfrm>
            <a:off x="7274136" y="4605609"/>
            <a:ext cx="73956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Реутов</a:t>
            </a:r>
          </a:p>
        </p:txBody>
      </p:sp>
      <p:sp>
        <p:nvSpPr>
          <p:cNvPr id="350" name="Овал 349"/>
          <p:cNvSpPr/>
          <p:nvPr/>
        </p:nvSpPr>
        <p:spPr>
          <a:xfrm>
            <a:off x="8183609" y="514933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1" name="Прямоугольник 350"/>
          <p:cNvSpPr/>
          <p:nvPr/>
        </p:nvSpPr>
        <p:spPr>
          <a:xfrm>
            <a:off x="8056133" y="4992543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Раменское</a:t>
            </a:r>
          </a:p>
        </p:txBody>
      </p:sp>
      <p:sp>
        <p:nvSpPr>
          <p:cNvPr id="353" name="Овал 352"/>
          <p:cNvSpPr/>
          <p:nvPr/>
        </p:nvSpPr>
        <p:spPr>
          <a:xfrm>
            <a:off x="6136341" y="470495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4" name="Прямоугольник 353"/>
          <p:cNvSpPr/>
          <p:nvPr/>
        </p:nvSpPr>
        <p:spPr>
          <a:xfrm>
            <a:off x="6121909" y="4688764"/>
            <a:ext cx="8379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Звенигород</a:t>
            </a:r>
          </a:p>
        </p:txBody>
      </p:sp>
      <p:sp>
        <p:nvSpPr>
          <p:cNvPr id="355" name="Овал 354"/>
          <p:cNvSpPr/>
          <p:nvPr/>
        </p:nvSpPr>
        <p:spPr>
          <a:xfrm>
            <a:off x="6168252" y="421354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6" name="Прямоугольник 355"/>
          <p:cNvSpPr/>
          <p:nvPr/>
        </p:nvSpPr>
        <p:spPr>
          <a:xfrm>
            <a:off x="5944968" y="4046646"/>
            <a:ext cx="67808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Истра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628025" y="6669290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Серпухов</a:t>
            </a:r>
          </a:p>
        </p:txBody>
      </p:sp>
      <p:sp>
        <p:nvSpPr>
          <p:cNvPr id="358" name="Овал 357"/>
          <p:cNvSpPr/>
          <p:nvPr/>
        </p:nvSpPr>
        <p:spPr>
          <a:xfrm>
            <a:off x="7912001" y="689619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9" name="Прямоугольник 358"/>
          <p:cNvSpPr/>
          <p:nvPr/>
        </p:nvSpPr>
        <p:spPr>
          <a:xfrm>
            <a:off x="7658480" y="6730432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Ступино</a:t>
            </a:r>
          </a:p>
        </p:txBody>
      </p:sp>
      <p:sp>
        <p:nvSpPr>
          <p:cNvPr id="360" name="Овал 359"/>
          <p:cNvSpPr/>
          <p:nvPr/>
        </p:nvSpPr>
        <p:spPr>
          <a:xfrm>
            <a:off x="8907872" y="795925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1" name="Овал 360"/>
          <p:cNvSpPr/>
          <p:nvPr/>
        </p:nvSpPr>
        <p:spPr>
          <a:xfrm>
            <a:off x="9114103" y="732116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2" name="Прямоугольник 361"/>
          <p:cNvSpPr/>
          <p:nvPr/>
        </p:nvSpPr>
        <p:spPr>
          <a:xfrm>
            <a:off x="9001531" y="7292984"/>
            <a:ext cx="769162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Зарайск</a:t>
            </a:r>
          </a:p>
        </p:txBody>
      </p:sp>
      <p:sp>
        <p:nvSpPr>
          <p:cNvPr id="363" name="Овал 362"/>
          <p:cNvSpPr/>
          <p:nvPr/>
        </p:nvSpPr>
        <p:spPr>
          <a:xfrm>
            <a:off x="9365663" y="674190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4" name="Прямоугольник 363"/>
          <p:cNvSpPr/>
          <p:nvPr/>
        </p:nvSpPr>
        <p:spPr>
          <a:xfrm>
            <a:off x="9211594" y="6566584"/>
            <a:ext cx="776956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Луховицы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65" name="Овал 364"/>
          <p:cNvSpPr/>
          <p:nvPr/>
        </p:nvSpPr>
        <p:spPr>
          <a:xfrm>
            <a:off x="10618836" y="488579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6" name="Овал 365"/>
          <p:cNvSpPr/>
          <p:nvPr/>
        </p:nvSpPr>
        <p:spPr>
          <a:xfrm>
            <a:off x="10102674" y="515095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7" name="Прямоугольник 366"/>
          <p:cNvSpPr/>
          <p:nvPr/>
        </p:nvSpPr>
        <p:spPr>
          <a:xfrm>
            <a:off x="9925969" y="4975633"/>
            <a:ext cx="6741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Шатура</a:t>
            </a:r>
          </a:p>
        </p:txBody>
      </p:sp>
      <p:sp>
        <p:nvSpPr>
          <p:cNvPr id="368" name="Овал 367"/>
          <p:cNvSpPr/>
          <p:nvPr/>
        </p:nvSpPr>
        <p:spPr>
          <a:xfrm>
            <a:off x="8277327" y="555306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9" name="Прямоугольник 368"/>
          <p:cNvSpPr/>
          <p:nvPr/>
        </p:nvSpPr>
        <p:spPr>
          <a:xfrm>
            <a:off x="7939660" y="5382523"/>
            <a:ext cx="842390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Бронницы</a:t>
            </a:r>
          </a:p>
        </p:txBody>
      </p:sp>
      <p:sp>
        <p:nvSpPr>
          <p:cNvPr id="370" name="Овал 369"/>
          <p:cNvSpPr/>
          <p:nvPr/>
        </p:nvSpPr>
        <p:spPr>
          <a:xfrm>
            <a:off x="7049862" y="622007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1" name="Прямоугольник 370"/>
          <p:cNvSpPr/>
          <p:nvPr/>
        </p:nvSpPr>
        <p:spPr>
          <a:xfrm>
            <a:off x="6848901" y="6049533"/>
            <a:ext cx="6741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Чехов</a:t>
            </a:r>
          </a:p>
        </p:txBody>
      </p:sp>
      <p:sp>
        <p:nvSpPr>
          <p:cNvPr id="372" name="Овал 371"/>
          <p:cNvSpPr/>
          <p:nvPr/>
        </p:nvSpPr>
        <p:spPr>
          <a:xfrm>
            <a:off x="9061910" y="640043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3" name="Прямоугольник 372"/>
          <p:cNvSpPr/>
          <p:nvPr/>
        </p:nvSpPr>
        <p:spPr>
          <a:xfrm>
            <a:off x="8789276" y="6229892"/>
            <a:ext cx="79287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Коломна</a:t>
            </a:r>
          </a:p>
        </p:txBody>
      </p:sp>
      <p:sp>
        <p:nvSpPr>
          <p:cNvPr id="374" name="Овал 373"/>
          <p:cNvSpPr/>
          <p:nvPr/>
        </p:nvSpPr>
        <p:spPr>
          <a:xfrm>
            <a:off x="8935525" y="591130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5" name="Прямоугольник 374"/>
          <p:cNvSpPr/>
          <p:nvPr/>
        </p:nvSpPr>
        <p:spPr>
          <a:xfrm>
            <a:off x="8552991" y="5740754"/>
            <a:ext cx="965659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Воскресенск</a:t>
            </a:r>
          </a:p>
        </p:txBody>
      </p:sp>
      <p:sp>
        <p:nvSpPr>
          <p:cNvPr id="376" name="Овал 375"/>
          <p:cNvSpPr/>
          <p:nvPr/>
        </p:nvSpPr>
        <p:spPr>
          <a:xfrm>
            <a:off x="9414499" y="5651811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7" name="Прямоугольник 376"/>
          <p:cNvSpPr/>
          <p:nvPr/>
        </p:nvSpPr>
        <p:spPr>
          <a:xfrm>
            <a:off x="9151420" y="5481265"/>
            <a:ext cx="811729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Егорьевск</a:t>
            </a:r>
          </a:p>
        </p:txBody>
      </p:sp>
      <p:sp>
        <p:nvSpPr>
          <p:cNvPr id="378" name="Овал 377"/>
          <p:cNvSpPr/>
          <p:nvPr/>
        </p:nvSpPr>
        <p:spPr>
          <a:xfrm>
            <a:off x="9304227" y="476609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9" name="Прямоугольник 378"/>
          <p:cNvSpPr/>
          <p:nvPr/>
        </p:nvSpPr>
        <p:spPr>
          <a:xfrm>
            <a:off x="9253266" y="468401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Лукино-Дулёво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80" name="Овал 379"/>
          <p:cNvSpPr/>
          <p:nvPr/>
        </p:nvSpPr>
        <p:spPr>
          <a:xfrm>
            <a:off x="8698835" y="699557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1" name="Прямоугольник 380"/>
          <p:cNvSpPr/>
          <p:nvPr/>
        </p:nvSpPr>
        <p:spPr>
          <a:xfrm>
            <a:off x="8478762" y="6829807"/>
            <a:ext cx="684288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Озёры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382" name="Овал 381"/>
          <p:cNvSpPr/>
          <p:nvPr/>
        </p:nvSpPr>
        <p:spPr>
          <a:xfrm>
            <a:off x="7983115" y="7053093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Прямоугольник 382"/>
          <p:cNvSpPr/>
          <p:nvPr/>
        </p:nvSpPr>
        <p:spPr>
          <a:xfrm>
            <a:off x="7779782" y="7038951"/>
            <a:ext cx="741918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Кашира</a:t>
            </a:r>
          </a:p>
        </p:txBody>
      </p:sp>
      <p:sp>
        <p:nvSpPr>
          <p:cNvPr id="384" name="Овал 383"/>
          <p:cNvSpPr/>
          <p:nvPr/>
        </p:nvSpPr>
        <p:spPr>
          <a:xfrm>
            <a:off x="7206600" y="546841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5" name="Прямоугольник 384"/>
          <p:cNvSpPr/>
          <p:nvPr/>
        </p:nvSpPr>
        <p:spPr>
          <a:xfrm>
            <a:off x="7117130" y="5293094"/>
            <a:ext cx="739972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Подольск</a:t>
            </a:r>
          </a:p>
        </p:txBody>
      </p:sp>
      <p:sp>
        <p:nvSpPr>
          <p:cNvPr id="386" name="Прямоугольник 385"/>
          <p:cNvSpPr/>
          <p:nvPr/>
        </p:nvSpPr>
        <p:spPr>
          <a:xfrm>
            <a:off x="6956502" y="2024011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Талдом</a:t>
            </a:r>
          </a:p>
        </p:txBody>
      </p:sp>
      <p:sp>
        <p:nvSpPr>
          <p:cNvPr id="387" name="Овал 386"/>
          <p:cNvSpPr/>
          <p:nvPr/>
        </p:nvSpPr>
        <p:spPr>
          <a:xfrm>
            <a:off x="7171462" y="218367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8" name="Овал 387"/>
          <p:cNvSpPr/>
          <p:nvPr/>
        </p:nvSpPr>
        <p:spPr>
          <a:xfrm>
            <a:off x="7673178" y="4966949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9" name="Прямоугольник 388"/>
          <p:cNvSpPr/>
          <p:nvPr/>
        </p:nvSpPr>
        <p:spPr>
          <a:xfrm>
            <a:off x="7214319" y="4812706"/>
            <a:ext cx="767631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Люберцы</a:t>
            </a:r>
          </a:p>
        </p:txBody>
      </p:sp>
      <p:sp>
        <p:nvSpPr>
          <p:cNvPr id="390" name="Овал 389"/>
          <p:cNvSpPr/>
          <p:nvPr/>
        </p:nvSpPr>
        <p:spPr>
          <a:xfrm>
            <a:off x="7893882" y="505571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1" name="Прямоугольник 390"/>
          <p:cNvSpPr/>
          <p:nvPr/>
        </p:nvSpPr>
        <p:spPr>
          <a:xfrm>
            <a:off x="7802730" y="4895930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Жуковский</a:t>
            </a:r>
          </a:p>
        </p:txBody>
      </p:sp>
      <p:sp>
        <p:nvSpPr>
          <p:cNvPr id="392" name="Овал 391"/>
          <p:cNvSpPr/>
          <p:nvPr/>
        </p:nvSpPr>
        <p:spPr>
          <a:xfrm>
            <a:off x="7548951" y="514571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3" name="Прямоугольник 392"/>
          <p:cNvSpPr/>
          <p:nvPr/>
        </p:nvSpPr>
        <p:spPr>
          <a:xfrm>
            <a:off x="7158343" y="5056585"/>
            <a:ext cx="709307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Видное</a:t>
            </a:r>
          </a:p>
        </p:txBody>
      </p:sp>
      <p:sp>
        <p:nvSpPr>
          <p:cNvPr id="394" name="Прямоугольник 393"/>
          <p:cNvSpPr/>
          <p:nvPr/>
        </p:nvSpPr>
        <p:spPr>
          <a:xfrm>
            <a:off x="3834923" y="3719837"/>
            <a:ext cx="845027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Шаховская</a:t>
            </a:r>
          </a:p>
        </p:txBody>
      </p:sp>
      <p:sp>
        <p:nvSpPr>
          <p:cNvPr id="395" name="Овал 394"/>
          <p:cNvSpPr/>
          <p:nvPr/>
        </p:nvSpPr>
        <p:spPr>
          <a:xfrm>
            <a:off x="4135942" y="393631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6" name="Прямоугольник 395"/>
          <p:cNvSpPr/>
          <p:nvPr/>
        </p:nvSpPr>
        <p:spPr>
          <a:xfrm>
            <a:off x="4974364" y="4529295"/>
            <a:ext cx="505686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Руза</a:t>
            </a:r>
          </a:p>
        </p:txBody>
      </p:sp>
      <p:sp>
        <p:nvSpPr>
          <p:cNvPr id="397" name="Овал 396"/>
          <p:cNvSpPr/>
          <p:nvPr/>
        </p:nvSpPr>
        <p:spPr>
          <a:xfrm>
            <a:off x="5151665" y="4708516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8" name="Прямоугольник 397"/>
          <p:cNvSpPr/>
          <p:nvPr/>
        </p:nvSpPr>
        <p:spPr>
          <a:xfrm>
            <a:off x="6536466" y="4265683"/>
            <a:ext cx="759413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Красногорск</a:t>
            </a:r>
          </a:p>
        </p:txBody>
      </p:sp>
      <p:sp>
        <p:nvSpPr>
          <p:cNvPr id="399" name="Овал 398"/>
          <p:cNvSpPr/>
          <p:nvPr/>
        </p:nvSpPr>
        <p:spPr>
          <a:xfrm>
            <a:off x="6804927" y="444490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0" name="Прямоугольник 399"/>
          <p:cNvSpPr/>
          <p:nvPr/>
        </p:nvSpPr>
        <p:spPr>
          <a:xfrm>
            <a:off x="7713683" y="426660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Щелково</a:t>
            </a:r>
          </a:p>
        </p:txBody>
      </p:sp>
      <p:sp>
        <p:nvSpPr>
          <p:cNvPr id="401" name="Прямоугольник 400"/>
          <p:cNvSpPr/>
          <p:nvPr/>
        </p:nvSpPr>
        <p:spPr>
          <a:xfrm>
            <a:off x="7265423" y="4398166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Балашиха</a:t>
            </a:r>
          </a:p>
        </p:txBody>
      </p:sp>
      <p:sp>
        <p:nvSpPr>
          <p:cNvPr id="402" name="Овал 401"/>
          <p:cNvSpPr/>
          <p:nvPr/>
        </p:nvSpPr>
        <p:spPr>
          <a:xfrm>
            <a:off x="10082835" y="6273463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3" name="Прямоугольник 402"/>
          <p:cNvSpPr/>
          <p:nvPr/>
        </p:nvSpPr>
        <p:spPr>
          <a:xfrm>
            <a:off x="9855782" y="6102917"/>
            <a:ext cx="831268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 err="1">
                <a:solidFill>
                  <a:srgbClr val="A1946F"/>
                </a:solidFill>
                <a:latin typeface="Century Gothic" pitchFamily="34" charset="0"/>
                <a:cs typeface="+mn-cs"/>
              </a:rPr>
              <a:t>Рязановка</a:t>
            </a:r>
            <a:endParaRPr lang="ru-RU" sz="800" b="1" spc="-60" dirty="0">
              <a:solidFill>
                <a:srgbClr val="A1946F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404" name="Прямоугольник 403"/>
          <p:cNvSpPr/>
          <p:nvPr/>
        </p:nvSpPr>
        <p:spPr>
          <a:xfrm>
            <a:off x="6534518" y="5011058"/>
            <a:ext cx="856881" cy="292975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spc="-60" dirty="0">
                <a:solidFill>
                  <a:srgbClr val="FF0000"/>
                </a:solidFill>
                <a:latin typeface="Century Gothic" pitchFamily="34" charset="0"/>
                <a:cs typeface="+mn-cs"/>
              </a:rPr>
              <a:t>МОСКВА</a:t>
            </a:r>
          </a:p>
        </p:txBody>
      </p:sp>
      <p:sp>
        <p:nvSpPr>
          <p:cNvPr id="407" name="Овал 406"/>
          <p:cNvSpPr/>
          <p:nvPr/>
        </p:nvSpPr>
        <p:spPr>
          <a:xfrm>
            <a:off x="6907452" y="683505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8" name="Прямоугольник 407"/>
          <p:cNvSpPr/>
          <p:nvPr/>
        </p:nvSpPr>
        <p:spPr>
          <a:xfrm>
            <a:off x="5833220" y="7594885"/>
            <a:ext cx="2925316" cy="323753"/>
          </a:xfrm>
          <a:prstGeom prst="rect">
            <a:avLst/>
          </a:prstGeom>
        </p:spPr>
        <p:txBody>
          <a:bodyPr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Тульская область</a:t>
            </a:r>
          </a:p>
        </p:txBody>
      </p:sp>
      <p:sp>
        <p:nvSpPr>
          <p:cNvPr id="409" name="Прямоугольник 408"/>
          <p:cNvSpPr/>
          <p:nvPr/>
        </p:nvSpPr>
        <p:spPr>
          <a:xfrm>
            <a:off x="9852224" y="6988073"/>
            <a:ext cx="1354443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Рязанская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0" name="Прямоугольник 409"/>
          <p:cNvSpPr/>
          <p:nvPr/>
        </p:nvSpPr>
        <p:spPr>
          <a:xfrm>
            <a:off x="7396563" y="1597284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Ярославская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4657475" y="2049132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Тверская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2" name="Прямоугольник 411"/>
          <p:cNvSpPr/>
          <p:nvPr/>
        </p:nvSpPr>
        <p:spPr>
          <a:xfrm>
            <a:off x="1883219" y="4659556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Смоленская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13" name="Полилиния 412"/>
          <p:cNvSpPr/>
          <p:nvPr/>
        </p:nvSpPr>
        <p:spPr>
          <a:xfrm>
            <a:off x="3844111" y="5888673"/>
            <a:ext cx="83654" cy="66892"/>
          </a:xfrm>
          <a:custGeom>
            <a:avLst/>
            <a:gdLst>
              <a:gd name="connsiteX0" fmla="*/ 103959 w 103959"/>
              <a:gd name="connsiteY0" fmla="*/ 0 h 83128"/>
              <a:gd name="connsiteX1" fmla="*/ 84008 w 103959"/>
              <a:gd name="connsiteY1" fmla="*/ 29926 h 83128"/>
              <a:gd name="connsiteX2" fmla="*/ 77358 w 103959"/>
              <a:gd name="connsiteY2" fmla="*/ 39901 h 83128"/>
              <a:gd name="connsiteX3" fmla="*/ 50758 w 103959"/>
              <a:gd name="connsiteY3" fmla="*/ 46552 h 83128"/>
              <a:gd name="connsiteX4" fmla="*/ 17507 w 103959"/>
              <a:gd name="connsiteY4" fmla="*/ 56527 h 83128"/>
              <a:gd name="connsiteX5" fmla="*/ 10856 w 103959"/>
              <a:gd name="connsiteY5" fmla="*/ 63177 h 83128"/>
              <a:gd name="connsiteX6" fmla="*/ 881 w 103959"/>
              <a:gd name="connsiteY6" fmla="*/ 69827 h 83128"/>
              <a:gd name="connsiteX7" fmla="*/ 881 w 103959"/>
              <a:gd name="connsiteY7" fmla="*/ 83128 h 8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59" h="83128">
                <a:moveTo>
                  <a:pt x="103959" y="0"/>
                </a:moveTo>
                <a:cubicBezTo>
                  <a:pt x="80531" y="29287"/>
                  <a:pt x="98745" y="4139"/>
                  <a:pt x="84008" y="29926"/>
                </a:cubicBezTo>
                <a:cubicBezTo>
                  <a:pt x="82025" y="33396"/>
                  <a:pt x="80932" y="38114"/>
                  <a:pt x="77358" y="39901"/>
                </a:cubicBezTo>
                <a:cubicBezTo>
                  <a:pt x="69183" y="43989"/>
                  <a:pt x="59429" y="43662"/>
                  <a:pt x="50758" y="46552"/>
                </a:cubicBezTo>
                <a:cubicBezTo>
                  <a:pt x="26472" y="54647"/>
                  <a:pt x="37608" y="51502"/>
                  <a:pt x="17507" y="56527"/>
                </a:cubicBezTo>
                <a:cubicBezTo>
                  <a:pt x="15290" y="58744"/>
                  <a:pt x="13304" y="61219"/>
                  <a:pt x="10856" y="63177"/>
                </a:cubicBezTo>
                <a:cubicBezTo>
                  <a:pt x="7735" y="65673"/>
                  <a:pt x="2668" y="66253"/>
                  <a:pt x="881" y="69827"/>
                </a:cubicBezTo>
                <a:cubicBezTo>
                  <a:pt x="-1102" y="73793"/>
                  <a:pt x="881" y="78694"/>
                  <a:pt x="881" y="83128"/>
                </a:cubicBezTo>
              </a:path>
            </a:pathLst>
          </a:custGeom>
          <a:noFill/>
          <a:ln w="38100">
            <a:solidFill>
              <a:srgbClr val="E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4" name="Полилиния 413"/>
          <p:cNvSpPr/>
          <p:nvPr/>
        </p:nvSpPr>
        <p:spPr>
          <a:xfrm>
            <a:off x="6679059" y="7033357"/>
            <a:ext cx="62812" cy="92723"/>
          </a:xfrm>
          <a:custGeom>
            <a:avLst/>
            <a:gdLst>
              <a:gd name="connsiteX0" fmla="*/ 78058 w 78058"/>
              <a:gd name="connsiteY0" fmla="*/ 0 h 115229"/>
              <a:gd name="connsiteX1" fmla="*/ 63190 w 78058"/>
              <a:gd name="connsiteY1" fmla="*/ 18585 h 115229"/>
              <a:gd name="connsiteX2" fmla="*/ 59473 w 78058"/>
              <a:gd name="connsiteY2" fmla="*/ 29737 h 115229"/>
              <a:gd name="connsiteX3" fmla="*/ 44604 w 78058"/>
              <a:gd name="connsiteY3" fmla="*/ 52039 h 115229"/>
              <a:gd name="connsiteX4" fmla="*/ 37170 w 78058"/>
              <a:gd name="connsiteY4" fmla="*/ 63190 h 115229"/>
              <a:gd name="connsiteX5" fmla="*/ 26019 w 78058"/>
              <a:gd name="connsiteY5" fmla="*/ 66907 h 115229"/>
              <a:gd name="connsiteX6" fmla="*/ 14868 w 78058"/>
              <a:gd name="connsiteY6" fmla="*/ 89210 h 115229"/>
              <a:gd name="connsiteX7" fmla="*/ 11151 w 78058"/>
              <a:gd name="connsiteY7" fmla="*/ 100361 h 115229"/>
              <a:gd name="connsiteX8" fmla="*/ 0 w 78058"/>
              <a:gd name="connsiteY8" fmla="*/ 115229 h 1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58" h="115229">
                <a:moveTo>
                  <a:pt x="78058" y="0"/>
                </a:moveTo>
                <a:cubicBezTo>
                  <a:pt x="73102" y="6195"/>
                  <a:pt x="67395" y="11857"/>
                  <a:pt x="63190" y="18585"/>
                </a:cubicBezTo>
                <a:cubicBezTo>
                  <a:pt x="61113" y="21908"/>
                  <a:pt x="61376" y="26312"/>
                  <a:pt x="59473" y="29737"/>
                </a:cubicBezTo>
                <a:cubicBezTo>
                  <a:pt x="55134" y="37547"/>
                  <a:pt x="49560" y="44605"/>
                  <a:pt x="44604" y="52039"/>
                </a:cubicBezTo>
                <a:cubicBezTo>
                  <a:pt x="42126" y="55756"/>
                  <a:pt x="41408" y="61777"/>
                  <a:pt x="37170" y="63190"/>
                </a:cubicBezTo>
                <a:lnTo>
                  <a:pt x="26019" y="66907"/>
                </a:lnTo>
                <a:cubicBezTo>
                  <a:pt x="16677" y="94935"/>
                  <a:pt x="29278" y="60390"/>
                  <a:pt x="14868" y="89210"/>
                </a:cubicBezTo>
                <a:cubicBezTo>
                  <a:pt x="13116" y="92714"/>
                  <a:pt x="12903" y="96857"/>
                  <a:pt x="11151" y="100361"/>
                </a:cubicBezTo>
                <a:cubicBezTo>
                  <a:pt x="6948" y="108767"/>
                  <a:pt x="5227" y="110002"/>
                  <a:pt x="0" y="115229"/>
                </a:cubicBezTo>
              </a:path>
            </a:pathLst>
          </a:custGeom>
          <a:noFill/>
          <a:ln w="38100">
            <a:solidFill>
              <a:srgbClr val="E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5" name="Полилиния 414"/>
          <p:cNvSpPr/>
          <p:nvPr/>
        </p:nvSpPr>
        <p:spPr>
          <a:xfrm>
            <a:off x="8832620" y="8531876"/>
            <a:ext cx="56831" cy="63125"/>
          </a:xfrm>
          <a:custGeom>
            <a:avLst/>
            <a:gdLst>
              <a:gd name="connsiteX0" fmla="*/ 0 w 70625"/>
              <a:gd name="connsiteY0" fmla="*/ 0 h 78447"/>
              <a:gd name="connsiteX1" fmla="*/ 3717 w 70625"/>
              <a:gd name="connsiteY1" fmla="*/ 29736 h 78447"/>
              <a:gd name="connsiteX2" fmla="*/ 14869 w 70625"/>
              <a:gd name="connsiteY2" fmla="*/ 33453 h 78447"/>
              <a:gd name="connsiteX3" fmla="*/ 26020 w 70625"/>
              <a:gd name="connsiteY3" fmla="*/ 40887 h 78447"/>
              <a:gd name="connsiteX4" fmla="*/ 48322 w 70625"/>
              <a:gd name="connsiteY4" fmla="*/ 52039 h 78447"/>
              <a:gd name="connsiteX5" fmla="*/ 66908 w 70625"/>
              <a:gd name="connsiteY5" fmla="*/ 78058 h 78447"/>
              <a:gd name="connsiteX6" fmla="*/ 70625 w 70625"/>
              <a:gd name="connsiteY6" fmla="*/ 78058 h 7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25" h="78447">
                <a:moveTo>
                  <a:pt x="0" y="0"/>
                </a:moveTo>
                <a:cubicBezTo>
                  <a:pt x="1239" y="9912"/>
                  <a:pt x="-340" y="20608"/>
                  <a:pt x="3717" y="29736"/>
                </a:cubicBezTo>
                <a:cubicBezTo>
                  <a:pt x="5308" y="33317"/>
                  <a:pt x="11364" y="31701"/>
                  <a:pt x="14869" y="33453"/>
                </a:cubicBezTo>
                <a:cubicBezTo>
                  <a:pt x="18865" y="35451"/>
                  <a:pt x="22024" y="38889"/>
                  <a:pt x="26020" y="40887"/>
                </a:cubicBezTo>
                <a:cubicBezTo>
                  <a:pt x="56798" y="56277"/>
                  <a:pt x="16365" y="30735"/>
                  <a:pt x="48322" y="52039"/>
                </a:cubicBezTo>
                <a:cubicBezTo>
                  <a:pt x="52545" y="58373"/>
                  <a:pt x="62294" y="73445"/>
                  <a:pt x="66908" y="78058"/>
                </a:cubicBezTo>
                <a:cubicBezTo>
                  <a:pt x="67784" y="78934"/>
                  <a:pt x="69386" y="78058"/>
                  <a:pt x="70625" y="78058"/>
                </a:cubicBezTo>
              </a:path>
            </a:pathLst>
          </a:custGeom>
          <a:noFill/>
          <a:ln w="38100">
            <a:solidFill>
              <a:srgbClr val="E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0" name="Овал 419"/>
          <p:cNvSpPr/>
          <p:nvPr/>
        </p:nvSpPr>
        <p:spPr>
          <a:xfrm>
            <a:off x="8086134" y="370010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1" name="Прямоугольник 420"/>
          <p:cNvSpPr/>
          <p:nvPr/>
        </p:nvSpPr>
        <p:spPr>
          <a:xfrm>
            <a:off x="7964726" y="3686206"/>
            <a:ext cx="1077674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Красноармейск</a:t>
            </a:r>
          </a:p>
        </p:txBody>
      </p:sp>
      <p:sp>
        <p:nvSpPr>
          <p:cNvPr id="422" name="Овал 421"/>
          <p:cNvSpPr/>
          <p:nvPr/>
        </p:nvSpPr>
        <p:spPr>
          <a:xfrm>
            <a:off x="8557309" y="4336175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3" name="Прямоугольник 422"/>
          <p:cNvSpPr/>
          <p:nvPr/>
        </p:nvSpPr>
        <p:spPr>
          <a:xfrm>
            <a:off x="8399721" y="4138872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Ногинск</a:t>
            </a:r>
          </a:p>
        </p:txBody>
      </p:sp>
      <p:sp>
        <p:nvSpPr>
          <p:cNvPr id="424" name="Овал 423"/>
          <p:cNvSpPr/>
          <p:nvPr/>
        </p:nvSpPr>
        <p:spPr>
          <a:xfrm>
            <a:off x="8495303" y="457365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5" name="Овал 424"/>
          <p:cNvSpPr/>
          <p:nvPr/>
        </p:nvSpPr>
        <p:spPr>
          <a:xfrm>
            <a:off x="9339274" y="4471442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6" name="Прямоугольник 425"/>
          <p:cNvSpPr/>
          <p:nvPr/>
        </p:nvSpPr>
        <p:spPr>
          <a:xfrm>
            <a:off x="9099598" y="4446042"/>
            <a:ext cx="1098502" cy="26219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Орехово-Зуево</a:t>
            </a:r>
          </a:p>
        </p:txBody>
      </p:sp>
      <p:sp>
        <p:nvSpPr>
          <p:cNvPr id="427" name="Овал 426"/>
          <p:cNvSpPr/>
          <p:nvPr/>
        </p:nvSpPr>
        <p:spPr>
          <a:xfrm>
            <a:off x="8817853" y="4581438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28" name="Овал 427"/>
          <p:cNvSpPr/>
          <p:nvPr/>
        </p:nvSpPr>
        <p:spPr>
          <a:xfrm>
            <a:off x="7927538" y="4432373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9" name="Овал 428"/>
          <p:cNvSpPr/>
          <p:nvPr/>
        </p:nvSpPr>
        <p:spPr>
          <a:xfrm>
            <a:off x="7799326" y="4485507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0" name="Прямоугольник 429"/>
          <p:cNvSpPr/>
          <p:nvPr/>
        </p:nvSpPr>
        <p:spPr>
          <a:xfrm>
            <a:off x="11087470" y="4696940"/>
            <a:ext cx="1979359" cy="508419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Владимирская </a:t>
            </a:r>
          </a:p>
          <a:p>
            <a:pPr algn="ctr" fontAlgn="b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13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область</a:t>
            </a:r>
          </a:p>
        </p:txBody>
      </p:sp>
      <p:sp>
        <p:nvSpPr>
          <p:cNvPr id="431" name="Прямоугольник 430"/>
          <p:cNvSpPr/>
          <p:nvPr/>
        </p:nvSpPr>
        <p:spPr>
          <a:xfrm>
            <a:off x="7395592" y="3805953"/>
            <a:ext cx="795558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spc="-60" dirty="0">
                <a:solidFill>
                  <a:srgbClr val="996137"/>
                </a:solidFill>
                <a:latin typeface="Century Gothic" pitchFamily="34" charset="0"/>
                <a:cs typeface="+mn-cs"/>
              </a:rPr>
              <a:t>Пушкино</a:t>
            </a:r>
          </a:p>
        </p:txBody>
      </p:sp>
      <p:sp>
        <p:nvSpPr>
          <p:cNvPr id="432" name="Овал 431"/>
          <p:cNvSpPr/>
          <p:nvPr/>
        </p:nvSpPr>
        <p:spPr>
          <a:xfrm>
            <a:off x="7630092" y="3956864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9056085" y="2753063"/>
            <a:ext cx="4668307" cy="1116278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-90" dirty="0" smtClean="0">
                <a:solidFill>
                  <a:srgbClr val="EA22EA"/>
                </a:solidFill>
                <a:latin typeface="Arial Black" pitchFamily="34" charset="0"/>
                <a:cs typeface="Arial" charset="0"/>
              </a:rPr>
              <a:t>с. Каменское</a:t>
            </a:r>
            <a:endParaRPr lang="ru-RU" sz="1400" b="1" spc="-90" dirty="0">
              <a:solidFill>
                <a:srgbClr val="EA22EA"/>
              </a:solidFill>
              <a:latin typeface="Arial Black" pitchFamily="34" charset="0"/>
              <a:cs typeface="Arial" charset="0"/>
            </a:endParaRP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Расстояние  до  МКАД  –  </a:t>
            </a:r>
            <a:r>
              <a:rPr lang="ru-RU" sz="1400" b="1" dirty="0" smtClean="0">
                <a:latin typeface="Arial Black" panose="020B0A04020102020204" pitchFamily="34" charset="0"/>
              </a:rPr>
              <a:t>66 </a:t>
            </a:r>
            <a:r>
              <a:rPr lang="ru-RU" sz="1400" b="1" dirty="0">
                <a:latin typeface="Arial Black" panose="020B0A04020102020204" pitchFamily="34" charset="0"/>
              </a:rPr>
              <a:t>км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Постоянное население – </a:t>
            </a:r>
            <a:r>
              <a:rPr lang="ru-RU" sz="1400" b="1" dirty="0" smtClean="0">
                <a:latin typeface="Arial Black" panose="020B0A04020102020204" pitchFamily="34" charset="0"/>
              </a:rPr>
              <a:t>1,607 тыс. </a:t>
            </a:r>
            <a:r>
              <a:rPr lang="ru-RU" sz="1400" b="1" dirty="0">
                <a:latin typeface="Arial Black" panose="020B0A04020102020204" pitchFamily="34" charset="0"/>
              </a:rPr>
              <a:t>чел.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Площадь – </a:t>
            </a:r>
            <a:r>
              <a:rPr lang="ru-RU" sz="1400" b="1" dirty="0" smtClean="0">
                <a:latin typeface="Arial Black" panose="020B0A04020102020204" pitchFamily="34" charset="0"/>
              </a:rPr>
              <a:t>213,22 га 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5222661" y="5333038"/>
            <a:ext cx="837920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Наро-Фоминск</a:t>
            </a:r>
          </a:p>
        </p:txBody>
      </p:sp>
      <p:sp>
        <p:nvSpPr>
          <p:cNvPr id="317" name="Прямоугольник 316"/>
          <p:cNvSpPr/>
          <p:nvPr/>
        </p:nvSpPr>
        <p:spPr>
          <a:xfrm>
            <a:off x="4880535" y="5479687"/>
            <a:ext cx="614843" cy="210986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spc="-60" dirty="0">
                <a:solidFill>
                  <a:srgbClr val="A1946F"/>
                </a:solidFill>
                <a:latin typeface="Century Gothic" pitchFamily="34" charset="0"/>
                <a:cs typeface="+mn-cs"/>
              </a:rPr>
              <a:t>Верея</a:t>
            </a:r>
          </a:p>
        </p:txBody>
      </p:sp>
      <p:sp>
        <p:nvSpPr>
          <p:cNvPr id="406" name="Овал 405"/>
          <p:cNvSpPr/>
          <p:nvPr/>
        </p:nvSpPr>
        <p:spPr>
          <a:xfrm>
            <a:off x="5115450" y="5646590"/>
            <a:ext cx="46838" cy="468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itle 3"/>
          <p:cNvSpPr txBox="1">
            <a:spLocks/>
          </p:cNvSpPr>
          <p:nvPr/>
        </p:nvSpPr>
        <p:spPr>
          <a:xfrm>
            <a:off x="2065985" y="9234568"/>
            <a:ext cx="10386365" cy="479425"/>
          </a:xfrm>
          <a:prstGeom prst="rect">
            <a:avLst/>
          </a:prstGeom>
        </p:spPr>
        <p:txBody>
          <a:bodyPr lIns="137742" tIns="68871" rIns="137742" bIns="68871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Century Gothic" panose="020B0502020202020204" pitchFamily="34" charset="0"/>
              </a:rPr>
              <a:t>Комитет по архитектуре и градостроительству Московской области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Century Gothic" panose="020B0502020202020204" pitchFamily="34" charset="0"/>
              </a:rPr>
              <a:t>Москва, </a:t>
            </a:r>
            <a:r>
              <a:rPr lang="ru-RU" sz="1400" b="1" dirty="0" smtClean="0">
                <a:latin typeface="Century Gothic" panose="020B0502020202020204" pitchFamily="34" charset="0"/>
              </a:rPr>
              <a:t>2025 </a:t>
            </a:r>
            <a:r>
              <a:rPr lang="ru-RU" sz="1400" b="1" dirty="0">
                <a:latin typeface="Century Gothic" panose="020B0502020202020204" pitchFamily="34" charset="0"/>
              </a:rPr>
              <a:t>год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9031512" y="1295223"/>
            <a:ext cx="4859338" cy="1477915"/>
          </a:xfrm>
          <a:prstGeom prst="rect">
            <a:avLst/>
          </a:prstGeom>
        </p:spPr>
        <p:txBody>
          <a:bodyPr wrap="square" lIns="137742" tIns="68871" rIns="137742" bIns="68871">
            <a:spAutoFit/>
          </a:bodyPr>
          <a:lstStyle/>
          <a:p>
            <a:pPr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Наро-Фоминский  городской округ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Расстояние 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до 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МКАД – 25 км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Численность населения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– 173,651 тыс. чел. </a:t>
            </a: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Территория округа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– 154 744 га</a:t>
            </a:r>
            <a:r>
              <a:rPr lang="en-US" sz="1400" b="1" dirty="0">
                <a:latin typeface="Arial Black" panose="020B0A04020102020204" pitchFamily="34" charset="0"/>
              </a:rPr>
              <a:t>  </a:t>
            </a:r>
            <a:endParaRPr lang="ru-RU" sz="1400" b="1" dirty="0">
              <a:latin typeface="Arial Black" panose="020B0A04020102020204" pitchFamily="34" charset="0"/>
            </a:endParaRPr>
          </a:p>
          <a:p>
            <a:pPr fontAlgn="b"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 Black" panose="020B0A04020102020204" pitchFamily="34" charset="0"/>
              </a:rPr>
              <a:t>Количество населённых пунктов</a:t>
            </a:r>
            <a:r>
              <a:rPr lang="en-US" sz="1400" b="1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– 206</a:t>
            </a:r>
          </a:p>
        </p:txBody>
      </p:sp>
      <p:pic>
        <p:nvPicPr>
          <p:cNvPr id="134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Text Box 15"/>
          <p:cNvSpPr txBox="1">
            <a:spLocks noChangeArrowheads="1"/>
          </p:cNvSpPr>
          <p:nvPr/>
        </p:nvSpPr>
        <p:spPr bwMode="auto">
          <a:xfrm>
            <a:off x="1402958" y="6252257"/>
            <a:ext cx="2486743" cy="6376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Наро-Фоминский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</a:t>
            </a:r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xmlns="" id="{D4153243-8B18-49AA-B987-849E3CA06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95" y="4979840"/>
            <a:ext cx="1908833" cy="1231145"/>
          </a:xfrm>
          <a:prstGeom prst="rect">
            <a:avLst/>
          </a:prstGeom>
        </p:spPr>
      </p:pic>
      <p:sp>
        <p:nvSpPr>
          <p:cNvPr id="145" name="Line 13"/>
          <p:cNvSpPr>
            <a:spLocks noChangeShapeType="1"/>
          </p:cNvSpPr>
          <p:nvPr/>
        </p:nvSpPr>
        <p:spPr bwMode="auto">
          <a:xfrm flipH="1">
            <a:off x="3826164" y="5818438"/>
            <a:ext cx="1187685" cy="830608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sp>
        <p:nvSpPr>
          <p:cNvPr id="146" name="Text Box 15"/>
          <p:cNvSpPr txBox="1">
            <a:spLocks noChangeArrowheads="1"/>
          </p:cNvSpPr>
          <p:nvPr/>
        </p:nvSpPr>
        <p:spPr bwMode="auto">
          <a:xfrm>
            <a:off x="2045671" y="3242834"/>
            <a:ext cx="2774229" cy="360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90" dirty="0" smtClean="0">
                <a:solidFill>
                  <a:srgbClr val="EA22EA"/>
                </a:solidFill>
              </a:rPr>
              <a:t>с. Каменское</a:t>
            </a:r>
            <a:endParaRPr lang="ru-RU" sz="1600" b="1" spc="-90" dirty="0">
              <a:solidFill>
                <a:srgbClr val="EA22EA"/>
              </a:solidFill>
            </a:endParaRPr>
          </a:p>
        </p:txBody>
      </p:sp>
      <p:sp>
        <p:nvSpPr>
          <p:cNvPr id="150" name="Овал 149"/>
          <p:cNvSpPr/>
          <p:nvPr/>
        </p:nvSpPr>
        <p:spPr>
          <a:xfrm>
            <a:off x="5850649" y="5744728"/>
            <a:ext cx="221456" cy="2357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1" name="Line 13"/>
          <p:cNvSpPr>
            <a:spLocks noChangeShapeType="1"/>
          </p:cNvSpPr>
          <p:nvPr/>
        </p:nvSpPr>
        <p:spPr bwMode="auto">
          <a:xfrm flipH="1" flipV="1">
            <a:off x="3251200" y="3553720"/>
            <a:ext cx="2655892" cy="2264717"/>
          </a:xfrm>
          <a:prstGeom prst="line">
            <a:avLst/>
          </a:prstGeom>
          <a:noFill/>
          <a:ln w="25400">
            <a:solidFill>
              <a:srgbClr val="EA22EA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5876280" y="5767048"/>
            <a:ext cx="155575" cy="170655"/>
          </a:xfrm>
          <a:prstGeom prst="ellipse">
            <a:avLst/>
          </a:prstGeom>
          <a:solidFill>
            <a:srgbClr val="EA2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" name="Рисунок 152" descr="Logo_niipi_vector_blan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86954" y="9189903"/>
            <a:ext cx="2129021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776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69875" y="247879"/>
            <a:ext cx="11336338" cy="657225"/>
          </a:xfrm>
          <a:prstGeom prst="rect">
            <a:avLst/>
          </a:prstGeom>
          <a:ln>
            <a:noFill/>
          </a:ln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ГРАНИЦЫ ЗЕМЕЛЬ ЛЕСНОГО ФОНДА С ОТОБРАЖЕНИЕМ ГРАНИЦ ЛЕСНИЧЕСТВ И ЛЕСОПАРКОВ</a:t>
            </a: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" y="1113068"/>
            <a:ext cx="6417898" cy="6435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332" y="1875984"/>
            <a:ext cx="5676454" cy="346894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827"/>
              </p:ext>
            </p:extLst>
          </p:nvPr>
        </p:nvGraphicFramePr>
        <p:xfrm>
          <a:off x="81756" y="7172699"/>
          <a:ext cx="13032000" cy="3040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810"/>
                <a:gridCol w="4379901"/>
                <a:gridCol w="4379901"/>
                <a:gridCol w="3841388"/>
              </a:tblGrid>
              <a:tr h="159158">
                <a:tc gridSpan="4"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Перечень земельных участков, в отношении которых Комитет лесного хозяйства Московской области утвердил акты об изменении документированной информации государственного лесного реестра</a:t>
                      </a: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158"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№</a:t>
                      </a: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Кадастровый номер</a:t>
                      </a: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Реквизиты нормативного акта</a:t>
                      </a: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Дата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Номер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50:26:0121010:4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22.11.2022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16052/2/10-07/2022/ЛА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50:26:0130804:82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09.12.2019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195/2/11-10/2019ЛА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50:26:0121010:8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24.10.2022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10875/2/10-07/2022/ЛА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50:26:0130702:232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03.02.2022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018/2/10-07/2022/УР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50:26:0121010:5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20.10.2022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10089/2/10-07/2022/ЛА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50:26:0121010:2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10.10.2022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5756/2/10-07/2022/ЛА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50:26:0130804:64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51356/2/10-10/2023/ЛА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50:26:0121010:3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03.08.2023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51475/2/10-10/2023/ЛА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50:26:0130702:859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51094/2/10-10/2023/ЛА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50:26:0130804:206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52282/2/10-10/2023/ЛА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50:26:0130702:355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09.08.2023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52574/2/10-10/2023/ЛА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50:26:0130708:8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52619/2/10-10/2023/ЛА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50:26:0130804:71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53561/2/10-10/2023/ЛА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50:26:0121010:7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22.08.2023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54460/2/10-07/2023/ЛА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50:26:0130804:124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07.09.2023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56792/2/10-10/2023/ЛА</a:t>
                      </a:r>
                    </a:p>
                  </a:txBody>
                  <a:tcPr marL="17780" marR="17780" marT="0" marB="0" anchor="ctr"/>
                </a:tc>
              </a:tr>
              <a:tr h="159158">
                <a:tc>
                  <a:txBody>
                    <a:bodyPr/>
                    <a:lstStyle/>
                    <a:p>
                      <a:pPr marL="0" lvl="0" indent="0" algn="ctr" defTabSz="1377425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50" b="0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16.</a:t>
                      </a:r>
                      <a:r>
                        <a:rPr lang="ru-RU" sz="1050" b="0" i="0" u="none" strike="noStrike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50:26:0000000:51634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05.09.2023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56578/2/10-10/2023/ЛА</a:t>
                      </a: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095" y="8406251"/>
            <a:ext cx="13351630" cy="166199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В настоящее время транспортное обслуживание населенного пункта с. Каменское осуществляется от автомобильных дорог регионального значения: </a:t>
            </a:r>
            <a:r>
              <a:rPr lang="ru-RU" sz="1400" b="1" i="1" dirty="0"/>
              <a:t>Наро-Фоминск - Каменское – </a:t>
            </a:r>
            <a:r>
              <a:rPr lang="ru-RU" sz="1400" b="1" i="1" dirty="0" err="1" smtClean="0"/>
              <a:t>Зинаевка</a:t>
            </a:r>
            <a:r>
              <a:rPr lang="ru-RU" sz="1400" b="1" i="1" dirty="0"/>
              <a:t> </a:t>
            </a:r>
            <a:r>
              <a:rPr lang="ru-RU" sz="1400" i="1" dirty="0" smtClean="0"/>
              <a:t>и</a:t>
            </a:r>
            <a:r>
              <a:rPr lang="ru-RU" sz="1400" b="1" i="1" dirty="0" smtClean="0"/>
              <a:t> </a:t>
            </a:r>
            <a:r>
              <a:rPr lang="ru-RU" sz="1400" b="1" i="1" dirty="0"/>
              <a:t>Каменское – </a:t>
            </a:r>
            <a:r>
              <a:rPr lang="ru-RU" sz="1400" b="1" i="1" dirty="0" err="1"/>
              <a:t>Чичково</a:t>
            </a:r>
            <a:r>
              <a:rPr lang="ru-RU" sz="1400" b="1" i="1" dirty="0"/>
              <a:t>, Каменское - Романово</a:t>
            </a:r>
            <a:endParaRPr lang="ru-RU" sz="1400" dirty="0"/>
          </a:p>
          <a:p>
            <a:r>
              <a:rPr lang="ru-RU" sz="1400" i="1" dirty="0" smtClean="0"/>
              <a:t>Протяженность </a:t>
            </a:r>
            <a:r>
              <a:rPr lang="ru-RU" sz="1400" i="1" dirty="0"/>
              <a:t>автомобильных дорог общего пользования, обеспечивающих внешние и внутри муниципальные связи городского округа, составляет </a:t>
            </a:r>
            <a:r>
              <a:rPr lang="ru-RU" sz="1400" b="1" i="1" dirty="0">
                <a:solidFill>
                  <a:srgbClr val="FF0000"/>
                </a:solidFill>
              </a:rPr>
              <a:t>4,936</a:t>
            </a:r>
            <a:r>
              <a:rPr lang="ru-RU" sz="1400" i="1" dirty="0"/>
              <a:t> </a:t>
            </a:r>
            <a:r>
              <a:rPr lang="ru-RU" sz="1400" b="1" i="1" dirty="0"/>
              <a:t>км</a:t>
            </a:r>
            <a:r>
              <a:rPr lang="ru-RU" sz="1400" i="1" dirty="0" smtClean="0"/>
              <a:t>: - </a:t>
            </a:r>
            <a:r>
              <a:rPr lang="ru-RU" sz="1400" dirty="0" smtClean="0"/>
              <a:t>регионального </a:t>
            </a:r>
            <a:r>
              <a:rPr lang="ru-RU" sz="1400" dirty="0"/>
              <a:t>значения– </a:t>
            </a:r>
            <a:r>
              <a:rPr lang="ru-RU" sz="1400" b="1" i="1" dirty="0">
                <a:solidFill>
                  <a:srgbClr val="FF0000"/>
                </a:solidFill>
              </a:rPr>
              <a:t>4,936</a:t>
            </a:r>
            <a:r>
              <a:rPr lang="ru-RU" sz="1400" b="1" dirty="0"/>
              <a:t> км</a:t>
            </a:r>
            <a:r>
              <a:rPr lang="ru-RU" sz="1400" dirty="0"/>
              <a:t>.</a:t>
            </a:r>
          </a:p>
          <a:p>
            <a:r>
              <a:rPr lang="ru-RU" sz="1400" dirty="0"/>
              <a:t>Улично-дорожная сеть (улицы, проезды, переулки, тупики) обеспечивает транспортную связь территорий населенного пункта. </a:t>
            </a:r>
          </a:p>
          <a:p>
            <a:r>
              <a:rPr lang="ru-RU" sz="1400" dirty="0"/>
              <a:t>Протяженность автомобильных дорог общего пользования, обслуживающих территории населенных пунктов составляет – </a:t>
            </a:r>
            <a:r>
              <a:rPr lang="ru-RU" sz="1400" b="1" dirty="0" smtClean="0">
                <a:solidFill>
                  <a:srgbClr val="FF0000"/>
                </a:solidFill>
              </a:rPr>
              <a:t>13,90 </a:t>
            </a:r>
            <a:r>
              <a:rPr lang="ru-RU" sz="1300" b="1" dirty="0" smtClean="0"/>
              <a:t>км</a:t>
            </a:r>
            <a:r>
              <a:rPr lang="ru-RU" sz="1400" dirty="0" smtClean="0"/>
              <a:t>, </a:t>
            </a:r>
            <a:r>
              <a:rPr lang="ru-RU" sz="1400" dirty="0"/>
              <a:t>в том числе:</a:t>
            </a:r>
          </a:p>
          <a:p>
            <a:r>
              <a:rPr lang="ru-RU" sz="1400" dirty="0"/>
              <a:t>Местного значения – </a:t>
            </a:r>
            <a:r>
              <a:rPr lang="ru-RU" sz="1400" b="1" i="1" dirty="0">
                <a:solidFill>
                  <a:srgbClr val="FF0000"/>
                </a:solidFill>
              </a:rPr>
              <a:t>13,90</a:t>
            </a:r>
            <a:r>
              <a:rPr lang="ru-RU" sz="1400" b="1" dirty="0" smtClean="0"/>
              <a:t> км</a:t>
            </a:r>
            <a:r>
              <a:rPr lang="ru-RU" sz="1400" b="1" dirty="0"/>
              <a:t>.</a:t>
            </a:r>
            <a:endParaRPr lang="ru-RU" sz="1400" dirty="0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6583552" y="6246082"/>
            <a:ext cx="708261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NewRomanPSMT" charset="-128"/>
                <a:cs typeface="Arial" pitchFamily="34" charset="0"/>
              </a:rPr>
              <a:t>Объектов технического сервиса автотранспортных средств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67301"/>
              </p:ext>
            </p:extLst>
          </p:nvPr>
        </p:nvGraphicFramePr>
        <p:xfrm>
          <a:off x="6579620" y="6497950"/>
          <a:ext cx="7014143" cy="1318422"/>
        </p:xfrm>
        <a:graphic>
          <a:graphicData uri="http://schemas.openxmlformats.org/drawingml/2006/table">
            <a:tbl>
              <a:tblPr/>
              <a:tblGrid>
                <a:gridCol w="1181754"/>
                <a:gridCol w="1161535"/>
                <a:gridCol w="716692"/>
                <a:gridCol w="815546"/>
                <a:gridCol w="1417090"/>
                <a:gridCol w="815546"/>
                <a:gridCol w="905980"/>
              </a:tblGrid>
              <a:tr h="467662"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индивидуальных легковых автомобилей, </a:t>
                      </a:r>
                      <a:r>
                        <a:rPr lang="ru-RU" sz="105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ед.</a:t>
                      </a:r>
                      <a:endParaRPr lang="ru-RU" sz="105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Потребность постов для объектов обслуживания автомобильного транспорта, шт. (из расчёта 1 пост на 200 легковых автомобилей)</a:t>
                      </a:r>
                      <a:endParaRPr lang="ru-RU" sz="105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2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с. Каменское</a:t>
                      </a:r>
                      <a:endParaRPr lang="ru-RU" sz="10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358696" y="4528052"/>
            <a:ext cx="643129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200" i="1" dirty="0">
                <a:ea typeface="TimesNewRomanPSMT" charset="-128"/>
              </a:rPr>
              <a:t>Гаражи и стоянки для п</a:t>
            </a:r>
            <a:r>
              <a:rPr lang="ru-RU" sz="1200" i="1" dirty="0" bmk="">
                <a:ea typeface="TimesNewRomanPSMT" charset="-128"/>
              </a:rPr>
              <a:t>остоянного хранения личного автомобильного транспорта </a:t>
            </a:r>
            <a:endParaRPr lang="ru-RU" sz="1200" i="1" dirty="0">
              <a:ea typeface="TimesNewRomanPSMT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01947" y="1665800"/>
            <a:ext cx="7415642" cy="22159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330" b="1" dirty="0"/>
              <a:t>Мероприятия по развитию транспортной инфраструктуры  учитывают:</a:t>
            </a:r>
          </a:p>
          <a:p>
            <a:pPr indent="-342900">
              <a:spcAft>
                <a:spcPts val="0"/>
              </a:spcAft>
              <a:buFont typeface="+mj-lt"/>
              <a:buAutoNum type="arabicPeriod"/>
            </a:pPr>
            <a:r>
              <a:rPr lang="ru-RU" sz="1330" b="1" dirty="0"/>
              <a:t>Схему территориального планирования РФ в области федерального транспорта (железнодорожного, </a:t>
            </a:r>
            <a:r>
              <a:rPr lang="ru-RU" sz="1330" b="1" dirty="0" smtClean="0"/>
              <a:t>воздушного</a:t>
            </a:r>
            <a:r>
              <a:rPr lang="ru-RU" sz="1330" b="1" dirty="0"/>
              <a:t>, морского, внутреннего водного транспорта) и автомобильных дорог федерального значения, утверждённую распоряжение Правительства РФ от 19.03.2013 № 384-р </a:t>
            </a:r>
          </a:p>
          <a:p>
            <a:pPr indent="-342900">
              <a:spcAft>
                <a:spcPts val="0"/>
              </a:spcAft>
              <a:buFont typeface="+mj-lt"/>
              <a:buAutoNum type="arabicPeriod"/>
            </a:pPr>
            <a:r>
              <a:rPr lang="ru-RU" sz="1330" b="1" dirty="0"/>
              <a:t>Постановление Правительства МО от 25.03.2016 № 230/8 об утверждении СТП ТО МО</a:t>
            </a:r>
          </a:p>
          <a:p>
            <a:pPr indent="-342900">
              <a:spcAft>
                <a:spcPts val="0"/>
              </a:spcAft>
              <a:buFont typeface="+mj-lt"/>
              <a:buAutoNum type="arabicPeriod"/>
            </a:pPr>
            <a:r>
              <a:rPr lang="ru-RU" sz="1330" b="1" dirty="0"/>
              <a:t>Государственной программе МО "Развитие и функционирование дорожно-транспортного комплекса» на </a:t>
            </a:r>
            <a:r>
              <a:rPr lang="ru-RU" sz="1330" b="1" dirty="0" smtClean="0"/>
              <a:t>2023-2029 годы, </a:t>
            </a:r>
            <a:r>
              <a:rPr lang="ru-RU" sz="1330" b="1" dirty="0"/>
              <a:t>утв. постановлением Правительства МО от 04.10.2022 N 1069/35</a:t>
            </a:r>
          </a:p>
        </p:txBody>
      </p:sp>
      <p:sp>
        <p:nvSpPr>
          <p:cNvPr id="23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9875" y="236836"/>
            <a:ext cx="1237206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ТРАНСПОРТНАЯ ИНФРАСТРУКТУРА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6916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714266"/>
              </p:ext>
            </p:extLst>
          </p:nvPr>
        </p:nvGraphicFramePr>
        <p:xfrm>
          <a:off x="7258050" y="4825905"/>
          <a:ext cx="6385045" cy="1209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0150"/>
                <a:gridCol w="1028700"/>
                <a:gridCol w="612374"/>
                <a:gridCol w="777382"/>
                <a:gridCol w="1032881"/>
                <a:gridCol w="866779"/>
                <a:gridCol w="866779"/>
              </a:tblGrid>
              <a:tr h="5435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муниципального образования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индивидуальных легковых автомобилей жителей многоквартирной застройки, ед.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Необходимое количество </a:t>
                      </a:r>
                      <a:r>
                        <a:rPr lang="ru-RU" sz="105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машино</a:t>
                      </a: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-мест для постоянного хранения с учетом существующих при 90% обеспеченности </a:t>
                      </a:r>
                      <a:r>
                        <a:rPr lang="ru-RU" sz="105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машино</a:t>
                      </a:r>
                      <a:r>
                        <a:rPr lang="ru-RU" sz="105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-местами (РНГП МО)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Существующее положение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Первая очередь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Расчётный срок 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4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с. Каменское</a:t>
                      </a:r>
                      <a:endParaRPr lang="ru-RU" sz="10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311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" y="1674439"/>
            <a:ext cx="6240780" cy="62207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96" y="1870312"/>
            <a:ext cx="2206232" cy="15657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01546" y="4048573"/>
            <a:ext cx="542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>
              <a:spcBef>
                <a:spcPts val="600"/>
              </a:spcBef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РАСЧЕТ НОРМАТИВНОЙ ПОТРЕБНОСТИ 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4991" y="7865549"/>
            <a:ext cx="4399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Расчет потребности в организации велодорожек не требуется</a:t>
            </a:r>
            <a:endParaRPr lang="ru-RU" sz="1200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9875" y="249388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ФУНКЦИОНАЛЬНО-ПЛАНИРОВОЧНЫЙ БАЛАНС ТЕРРИТОРИИ *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9874" y="9720363"/>
            <a:ext cx="10607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  <a:cs typeface="Arial" pitchFamily="34" charset="0"/>
              </a:rPr>
              <a:t>* Функционально-планировочный баланс территории является прогнозной оценкой и приводится в информационно-справочных целях.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267638"/>
              </p:ext>
            </p:extLst>
          </p:nvPr>
        </p:nvGraphicFramePr>
        <p:xfrm>
          <a:off x="269874" y="1361100"/>
          <a:ext cx="13283999" cy="48768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22999"/>
                <a:gridCol w="7475149"/>
                <a:gridCol w="1263210"/>
                <a:gridCol w="1263210"/>
                <a:gridCol w="1103691"/>
                <a:gridCol w="955740"/>
              </a:tblGrid>
              <a:tr h="200025">
                <a:tc rowSpan="2"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Поз.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Показатели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Существующее положение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Расчётный срок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га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%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га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%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 gridSpan="2"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Общая площадь территории разработки внесения изменений в генеральный план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232,30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100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232,30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100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37795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застройки малоэтажными жилыми домами (до 4 этажей, включая мансардный) (Ж-1.1)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4,84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2,08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4,84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2,08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9535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2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застройки индивидуальными и блокированными жилыми домами (Ж-2)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115,00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49,51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134,88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58,08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45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3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Многофункциональная общественно-деловая зона (О-1)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3,21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1,38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3,21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1,38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9558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4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специализированной общественной застройки (О-2)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15,27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6,57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15,27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6,57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5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Производственная зона (П)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11,63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5,01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11,63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5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6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Коммунально-складская зона (К)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1,16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0,5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1,16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0,5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7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транспортной инфраструктуры (Т)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9,22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3,97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9,22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3,97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озелененных территорий (лесопарки, парки, сады, скверы, бульвары, городские леса и другие) (Р-1)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32,58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14,02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32,58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14,03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9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отдыха (Р-5)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4,00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1,72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</a:t>
                      </a:r>
                      <a:r>
                        <a:rPr lang="ru-RU" sz="1600" kern="1200" dirty="0" smtClean="0"/>
                        <a:t>осуществления </a:t>
                      </a:r>
                      <a:r>
                        <a:rPr lang="ru-RU" sz="1600" kern="1200" dirty="0"/>
                        <a:t>историко-культурной деятельности(Р9)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0,40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0,17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0,40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0,17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11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сельскохозяйственных угодий (СХ-1)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3,81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1,64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3,81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1,64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12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кладбищ (СП-1)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1,80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0,78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1,8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0,77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13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озелененных территорий специального назначения (СП-4)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7,84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3,38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7,84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3,38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14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Зона специального назначения (СП-5)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1,66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0,71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1,66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0,71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100"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15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Иные не застроенные территории, пустыри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23,83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10,28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/>
                        <a:t>0</a:t>
                      </a:r>
                      <a:endParaRPr lang="ru-RU" sz="160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0"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72663" y="9639173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5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9875" y="249388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ИНЖЕНЕРНАЯ ИНФРАСТРУКТУРА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2510"/>
              </p:ext>
            </p:extLst>
          </p:nvPr>
        </p:nvGraphicFramePr>
        <p:xfrm>
          <a:off x="146051" y="1838689"/>
          <a:ext cx="13223702" cy="7826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1906858"/>
                <a:gridCol w="7795941"/>
                <a:gridCol w="1543050"/>
                <a:gridCol w="1977853"/>
              </a:tblGrid>
              <a:tr h="535609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№</a:t>
                      </a:r>
                      <a:endParaRPr lang="ru-RU" sz="1600" kern="1200" dirty="0"/>
                    </a:p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п/п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Назначение</a:t>
                      </a:r>
                      <a:r>
                        <a:rPr lang="en-US" sz="1600" kern="1200" dirty="0"/>
                        <a:t>/</a:t>
                      </a:r>
                      <a:r>
                        <a:rPr lang="en-US" sz="1600" kern="1200" dirty="0" err="1"/>
                        <a:t>вид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застройки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Основные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характеристики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Очередность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реализации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Водоснабжение, тыс. </a:t>
                      </a:r>
                      <a:r>
                        <a:rPr lang="ru-RU" sz="1600" kern="1200" dirty="0" err="1"/>
                        <a:t>куб.м</a:t>
                      </a:r>
                      <a:r>
                        <a:rPr lang="ru-RU" sz="1600" kern="1200" dirty="0"/>
                        <a:t>/сутки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897"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1.1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rowSpan="2"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Хозяйственно-питьевые нужды (с учетом нужд существующего</a:t>
                      </a:r>
                      <a:r>
                        <a:rPr lang="en-US" sz="1600" kern="1200" dirty="0"/>
                        <a:t> </a:t>
                      </a:r>
                      <a:r>
                        <a:rPr lang="ru-RU" sz="1600" kern="1200" dirty="0"/>
                        <a:t>населения, восстановления противопожарного запаса воды, неучтенных расходов),</a:t>
                      </a:r>
                    </a:p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в </a:t>
                      </a:r>
                      <a:r>
                        <a:rPr lang="en-US" sz="1600" kern="1200" dirty="0" err="1"/>
                        <a:t>том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числе</a:t>
                      </a:r>
                      <a:r>
                        <a:rPr lang="en-US" sz="1600" kern="1200" dirty="0"/>
                        <a:t> - </a:t>
                      </a:r>
                      <a:r>
                        <a:rPr lang="en-US" sz="1600" kern="1200" dirty="0" err="1"/>
                        <a:t>прирост</a:t>
                      </a:r>
                      <a:r>
                        <a:rPr lang="en-US" sz="1600" kern="1200" dirty="0"/>
                        <a:t>: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0,6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Первая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очередь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559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0,6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Расчетный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срок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1.1.1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- </a:t>
                      </a:r>
                      <a:r>
                        <a:rPr lang="en-US" sz="1600" kern="1200" dirty="0" err="1"/>
                        <a:t>индивидуальная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жилая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застройка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0,088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1.1.2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- </a:t>
                      </a:r>
                      <a:r>
                        <a:rPr lang="en-US" sz="1600" kern="1200" dirty="0" err="1"/>
                        <a:t>объекты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отдыха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0,001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2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/>
                        <a:t>Водоотведение, тыс. куб.м/сутки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897">
                <a:tc rowSpan="2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2.1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rowSpan="2"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Хозяйственно-бытовые нужды (с учетом нужд существующего населения, неучтенных расходов), </a:t>
                      </a:r>
                    </a:p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в </a:t>
                      </a:r>
                      <a:r>
                        <a:rPr lang="en-US" sz="1600" kern="1200" dirty="0" err="1"/>
                        <a:t>том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числе</a:t>
                      </a:r>
                      <a:r>
                        <a:rPr lang="en-US" sz="1600" kern="1200" dirty="0"/>
                        <a:t> - </a:t>
                      </a:r>
                      <a:r>
                        <a:rPr lang="en-US" sz="1600" kern="1200" dirty="0" err="1"/>
                        <a:t>прирост</a:t>
                      </a:r>
                      <a:r>
                        <a:rPr lang="en-US" sz="1600" kern="1200" dirty="0"/>
                        <a:t>: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0,5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Первая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очередь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559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0,5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Расчетный срок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2.1.1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- </a:t>
                      </a:r>
                      <a:r>
                        <a:rPr lang="en-US" sz="1600" kern="1200" dirty="0" err="1"/>
                        <a:t>индивидуальная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жилая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застройка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0,088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2.1.2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- </a:t>
                      </a:r>
                      <a:r>
                        <a:rPr lang="en-US" sz="1600" kern="1200" dirty="0" err="1"/>
                        <a:t>объекты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отдыха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0,001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3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Теплоснабжение</a:t>
                      </a:r>
                      <a:r>
                        <a:rPr lang="en-US" sz="1600" kern="1200" dirty="0"/>
                        <a:t>, </a:t>
                      </a:r>
                      <a:r>
                        <a:rPr lang="en-US" sz="1600" kern="1200" dirty="0" err="1"/>
                        <a:t>Гкал</a:t>
                      </a:r>
                      <a:r>
                        <a:rPr lang="en-US" sz="1600" kern="1200" dirty="0"/>
                        <a:t>/</a:t>
                      </a:r>
                      <a:r>
                        <a:rPr lang="en-US" sz="1600" kern="1200" dirty="0" err="1"/>
                        <a:t>час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3.1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Индивидуальная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жилая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застройка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1,83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Первая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очередь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3.2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Объекты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отдыха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0,33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4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/>
                        <a:t>Газоснабжение, тыс. куб. м/год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4.1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Хозяйственно-бытовые нужды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39,4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Первая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очередь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4.2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/>
                        <a:t>Местное отопление и горячее водоснабжение индивидуальной жилой застройки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762,5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535609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4.3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Объекты рекреационного, социально-культурного и коммунально-бытового назначения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137,5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5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Электроснабжение, МВт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5.1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 индивидуальная жилая застройка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0,22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Первая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очередь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5.2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объекты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отдыха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0,03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Первая очередь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6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gridSpan="3"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/>
                        <a:t>Организация поверхностного стока, тыс. куб. м/год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6.1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индивидуальная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жилая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застройка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35,39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Первая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очередь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  <a:tr h="255897"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6.2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объекты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отдыха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/>
                        <a:t>14,24</a:t>
                      </a:r>
                      <a:endParaRPr lang="ru-RU" sz="1600" b="0" kern="12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err="1"/>
                        <a:t>Первая</a:t>
                      </a:r>
                      <a:r>
                        <a:rPr lang="en-US" sz="1600" kern="1200" dirty="0"/>
                        <a:t> </a:t>
                      </a:r>
                      <a:r>
                        <a:rPr lang="en-US" sz="1600" kern="1200" dirty="0" err="1"/>
                        <a:t>очередь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0675" marR="30675" marT="0" marB="0" anchor="ctr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128673" y="1227288"/>
            <a:ext cx="13498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ctr">
              <a:spcAft>
                <a:spcPts val="0"/>
              </a:spcAft>
              <a:buSzPts val="1200"/>
            </a:pPr>
            <a:r>
              <a:rPr lang="ru-RU" b="1" dirty="0">
                <a:latin typeface="Times New Roman" panose="02020603050405020304" pitchFamily="18" charset="0"/>
                <a:ea typeface="Malgun Gothic" panose="020B0503020000020004" pitchFamily="34" charset="-127"/>
              </a:rPr>
              <a:t>Планируемые показатели обеспеченности жителей основными видами инженерного обеспечения</a:t>
            </a:r>
            <a:endParaRPr lang="ru-RU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80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95418A4-4661-4929-8B7A-4DF14325E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708"/>
            <a:ext cx="13774738" cy="7979287"/>
          </a:xfrm>
          <a:prstGeom prst="rect">
            <a:avLst/>
          </a:prstGeom>
        </p:spPr>
      </p:pic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7369860" y="5474525"/>
            <a:ext cx="1943100" cy="3606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 Наро-Фоминск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2305050" y="7502870"/>
            <a:ext cx="1079500" cy="3606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 Верея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1890910" y="2632709"/>
            <a:ext cx="1618905" cy="3416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г. Апрелевка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16404" y="9639035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07121" y="290286"/>
            <a:ext cx="12251579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ПЛАН НАРО-ФОМИНСКОГО ГОРОДСКОГО ОКРУГА МОСКОВСКОЙ ОБЛАСТИ 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332910" y="8931702"/>
            <a:ext cx="2687015" cy="526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  <a:effectLst/>
        </p:spPr>
        <p:txBody>
          <a:bodyPr wrap="square" lIns="137742" tIns="68871" rIns="137742" bIns="688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-90" dirty="0">
                <a:solidFill>
                  <a:srgbClr val="FF0000"/>
                </a:solidFill>
              </a:rPr>
              <a:t>Местоположение территории внесения изменений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880917" y="1074061"/>
            <a:ext cx="8958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Arial Black" pitchFamily="34" charset="0"/>
              </a:rPr>
              <a:t>Генеральный план Наро-Фоминского городского округа </a:t>
            </a:r>
            <a:r>
              <a:rPr lang="ru-RU" sz="1400" dirty="0" smtClean="0">
                <a:latin typeface="Arial Black" pitchFamily="34" charset="0"/>
              </a:rPr>
              <a:t>Московской </a:t>
            </a:r>
            <a:r>
              <a:rPr lang="ru-RU" sz="1400" dirty="0">
                <a:latin typeface="Arial Black" pitchFamily="34" charset="0"/>
              </a:rPr>
              <a:t>области утверждён решением </a:t>
            </a:r>
            <a:r>
              <a:rPr lang="ru-RU" sz="1400" dirty="0" smtClean="0">
                <a:latin typeface="Arial Black" pitchFamily="34" charset="0"/>
              </a:rPr>
              <a:t>Совета депутатов Наро-Фоминского </a:t>
            </a:r>
            <a:r>
              <a:rPr lang="ru-RU" sz="1400" dirty="0">
                <a:latin typeface="Arial Black" pitchFamily="34" charset="0"/>
              </a:rPr>
              <a:t>городского округа Московской области от 24.03.2020 № </a:t>
            </a:r>
            <a:r>
              <a:rPr lang="ru-RU" sz="1400" dirty="0" smtClean="0">
                <a:latin typeface="Arial Black" pitchFamily="34" charset="0"/>
              </a:rPr>
              <a:t>4/46.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80917" y="1751539"/>
            <a:ext cx="87678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/>
              <a:t>Проект </a:t>
            </a:r>
            <a:r>
              <a:rPr lang="ru-RU" sz="1400" dirty="0"/>
              <a:t>«Внесение изменений в генеральный план Наро-Фоминского городского округа Московской области применительно к населенному пункту с. Каменское» </a:t>
            </a:r>
            <a:r>
              <a:rPr lang="ru-RU" sz="1400" dirty="0" smtClean="0"/>
              <a:t>подготовлен </a:t>
            </a:r>
            <a:r>
              <a:rPr lang="ru-RU" sz="1400" dirty="0"/>
              <a:t>на основании распоряжения Комитета по архитектуре и градостроительству Московской области от 10.06.2025 №33РВ-599 </a:t>
            </a:r>
            <a:endParaRPr lang="ru-RU" sz="1400" dirty="0" smtClean="0"/>
          </a:p>
          <a:p>
            <a:r>
              <a:rPr lang="ru-RU" sz="1400" dirty="0" smtClean="0"/>
              <a:t>«</a:t>
            </a:r>
            <a:r>
              <a:rPr lang="ru-RU" sz="1400" dirty="0"/>
              <a:t>О подготовке проекта внесения изменений в генеральный план </a:t>
            </a:r>
            <a:endParaRPr lang="ru-RU" sz="1400" dirty="0" smtClean="0"/>
          </a:p>
          <a:p>
            <a:r>
              <a:rPr lang="ru-RU" sz="1400" dirty="0" smtClean="0"/>
              <a:t>Наро-Фоминского </a:t>
            </a:r>
            <a:r>
              <a:rPr lang="ru-RU" sz="1400" dirty="0"/>
              <a:t>городского округа Московской области </a:t>
            </a:r>
            <a:endParaRPr lang="ru-RU" sz="1400" dirty="0" smtClean="0"/>
          </a:p>
          <a:p>
            <a:r>
              <a:rPr lang="ru-RU" sz="1400" dirty="0" smtClean="0"/>
              <a:t>применительно </a:t>
            </a:r>
            <a:r>
              <a:rPr lang="ru-RU" sz="1400" dirty="0"/>
              <a:t>к населенному пункту с. Каменское».</a:t>
            </a:r>
            <a:endParaRPr lang="ru-RU" sz="1400" b="1" dirty="0"/>
          </a:p>
        </p:txBody>
      </p:sp>
      <p:sp>
        <p:nvSpPr>
          <p:cNvPr id="40" name="Овал 39"/>
          <p:cNvSpPr/>
          <p:nvPr/>
        </p:nvSpPr>
        <p:spPr>
          <a:xfrm>
            <a:off x="9939466" y="8215444"/>
            <a:ext cx="312008" cy="312008"/>
          </a:xfrm>
          <a:prstGeom prst="ellipse">
            <a:avLst/>
          </a:prstGeom>
          <a:solidFill>
            <a:srgbClr val="EA22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V="1">
            <a:off x="7488195" y="8365523"/>
            <a:ext cx="2607275" cy="568411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 flipH="1" flipV="1">
            <a:off x="3034942" y="4281286"/>
            <a:ext cx="4453253" cy="4652647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742" tIns="68871" rIns="137742" bIns="68871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67" y="1218125"/>
            <a:ext cx="4579143" cy="3783477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2305050" y="1311331"/>
            <a:ext cx="2097929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с. Каменское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07121" y="290286"/>
            <a:ext cx="12251579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КАРТА ЗОН С ОСОБЫМИ УСЛОВИЯМИ ИСПОЛЬЗОВАНИЯ ТЕРРИТОРИИ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45" y="1294834"/>
            <a:ext cx="7065415" cy="7045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16" y="1526249"/>
            <a:ext cx="6427123" cy="83874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22" y="1548887"/>
            <a:ext cx="8526162" cy="8504713"/>
          </a:xfrm>
          <a:prstGeom prst="rect">
            <a:avLst/>
          </a:prstGeom>
        </p:spPr>
      </p:pic>
      <p:sp>
        <p:nvSpPr>
          <p:cNvPr id="6" name="Rectangle 5"/>
          <p:cNvSpPr>
            <a:spLocks noGrp="1"/>
          </p:cNvSpPr>
          <p:nvPr>
            <p:ph type="title"/>
          </p:nvPr>
        </p:nvSpPr>
        <p:spPr>
          <a:xfrm>
            <a:off x="123568" y="185351"/>
            <a:ext cx="13590218" cy="1248033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КАРТА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ЗОН С ОСОБЫМИ УСЛОВИЯМИ ИСПОЛЬЗОВАНИЯ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ТЕРРИТОРИИ </a:t>
            </a:r>
            <a:b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В ЧАСТИ ПРИАЭРОДРОМНОЙ ТЕРРИТОРИИ</a:t>
            </a:r>
            <a:endParaRPr lang="ru-RU" sz="2000" b="1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735" y="1571152"/>
            <a:ext cx="4978540" cy="29659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03846" y="4537091"/>
            <a:ext cx="47885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Приказом Федеральной службы войск национальной гвардии Российской Федерации от </a:t>
            </a:r>
            <a:r>
              <a:rPr lang="ru-RU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25.11.2023 № 426 установлена </a:t>
            </a:r>
            <a:r>
              <a:rPr lang="ru-RU" kern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приаэродромная</a:t>
            </a:r>
            <a:r>
              <a:rPr lang="ru-RU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территория аэродрома государственной авиации </a:t>
            </a:r>
            <a:r>
              <a:rPr lang="ru-RU" kern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Ермолино</a:t>
            </a:r>
            <a:r>
              <a:rPr lang="ru-RU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(Балабаново) в составе 1-7 </a:t>
            </a:r>
            <a:r>
              <a:rPr lang="ru-RU" kern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подзон</a:t>
            </a:r>
            <a:r>
              <a:rPr lang="ru-RU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Населённый пункт с</a:t>
            </a:r>
            <a:r>
              <a:rPr lang="ru-RU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Каменское частично расположено на </a:t>
            </a:r>
            <a:r>
              <a:rPr lang="ru-RU" kern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приаэродромной</a:t>
            </a:r>
            <a:r>
              <a:rPr lang="ru-RU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территории аэродрома государственной авиации </a:t>
            </a:r>
            <a:r>
              <a:rPr lang="ru-RU" kern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Ермолино</a:t>
            </a:r>
            <a:r>
              <a:rPr lang="ru-RU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(Балабаново</a:t>
            </a:r>
            <a:r>
              <a:rPr lang="ru-RU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kern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1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40723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9874" y="-30012"/>
            <a:ext cx="12049125" cy="1028701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ПЛАНИРУЕМОЕ ЖИЛИЩНОЕ СТРОИТЕЛЬСТВО 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8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820965" y="8778479"/>
            <a:ext cx="6185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Территории планируемого размещения жилой застройки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777221"/>
              </p:ext>
            </p:extLst>
          </p:nvPr>
        </p:nvGraphicFramePr>
        <p:xfrm>
          <a:off x="269874" y="9164479"/>
          <a:ext cx="12396788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7326"/>
                <a:gridCol w="5181825"/>
                <a:gridCol w="2310761"/>
                <a:gridCol w="2176876"/>
              </a:tblGrid>
              <a:tr h="401955"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Местоположение</a:t>
                      </a:r>
                      <a:endParaRPr lang="ru-RU" sz="14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Территория, га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Планируемый жилищный фонд, </a:t>
                      </a:r>
                      <a:r>
                        <a:rPr lang="ru-RU" sz="1400" b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тыс.кв.м</a:t>
                      </a: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Расчетное </a:t>
                      </a:r>
                      <a:r>
                        <a:rPr lang="ru-RU" sz="14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население, тыс. чел.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algn="l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с. Каменское</a:t>
                      </a:r>
                      <a:endParaRPr lang="ru-RU" sz="14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19,88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15,90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0,40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67"/>
          <a:stretch/>
        </p:blipFill>
        <p:spPr>
          <a:xfrm>
            <a:off x="19394" y="1228780"/>
            <a:ext cx="7603141" cy="7011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24890" y="1858261"/>
            <a:ext cx="1764496" cy="6445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69289" y="7675283"/>
            <a:ext cx="1764496" cy="780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2319" r="52593" b="5506"/>
          <a:stretch/>
        </p:blipFill>
        <p:spPr>
          <a:xfrm>
            <a:off x="9788049" y="1089358"/>
            <a:ext cx="3938094" cy="7428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7353" t="2597" b="73997"/>
          <a:stretch/>
        </p:blipFill>
        <p:spPr>
          <a:xfrm>
            <a:off x="2160959" y="1061530"/>
            <a:ext cx="4373348" cy="1886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7238" t="25840" r="15930" b="49492"/>
          <a:stretch/>
        </p:blipFill>
        <p:spPr>
          <a:xfrm>
            <a:off x="6580233" y="1205531"/>
            <a:ext cx="3059607" cy="19880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46969" t="50902" r="14879" b="24558"/>
          <a:stretch/>
        </p:blipFill>
        <p:spPr>
          <a:xfrm>
            <a:off x="6525395" y="3358591"/>
            <a:ext cx="3169281" cy="197771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29" y="8427377"/>
            <a:ext cx="3629532" cy="60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29" y="7766265"/>
            <a:ext cx="2124371" cy="4953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269874" y="157845"/>
            <a:ext cx="12087225" cy="894220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МЕСТА ПРИЛОЖЕНИЯ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ТРУДА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04335" y="9219683"/>
            <a:ext cx="8778432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sz="1400" i="1" dirty="0"/>
              <a:t>Количество новых рабочих мест </a:t>
            </a:r>
            <a:r>
              <a:rPr lang="ru-RU" sz="1400" i="1" dirty="0" smtClean="0"/>
              <a:t>с. Каменское </a:t>
            </a:r>
            <a:r>
              <a:rPr lang="ru-RU" sz="1400" i="1" dirty="0"/>
              <a:t>Наро-Фоминского городского округа </a:t>
            </a:r>
            <a:r>
              <a:rPr lang="ru-RU" sz="1400" i="1" dirty="0" smtClean="0"/>
              <a:t>составит:</a:t>
            </a:r>
          </a:p>
          <a:p>
            <a:r>
              <a:rPr lang="ru-RU" sz="1400" i="1" dirty="0" smtClean="0"/>
              <a:t>•	на первую очередь и на расчётный срок – </a:t>
            </a:r>
            <a:r>
              <a:rPr lang="ru-RU" sz="1400" b="1" i="1" dirty="0" smtClean="0">
                <a:solidFill>
                  <a:srgbClr val="FF0000"/>
                </a:solidFill>
              </a:rPr>
              <a:t>0,004</a:t>
            </a:r>
            <a:r>
              <a:rPr lang="ru-RU" sz="1400" i="1" dirty="0" smtClean="0"/>
              <a:t> тыс. мест</a:t>
            </a:r>
            <a:endParaRPr lang="ru-RU" sz="14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2319" r="52593" b="5506"/>
          <a:stretch/>
        </p:blipFill>
        <p:spPr>
          <a:xfrm>
            <a:off x="9646966" y="1224034"/>
            <a:ext cx="3938094" cy="7428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1467"/>
          <a:stretch/>
        </p:blipFill>
        <p:spPr>
          <a:xfrm>
            <a:off x="84519" y="1788716"/>
            <a:ext cx="7603141" cy="70113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475464" y="1957117"/>
            <a:ext cx="1764496" cy="6445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419862" y="7662926"/>
            <a:ext cx="1764496" cy="780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7353" t="2597" b="73997"/>
          <a:stretch/>
        </p:blipFill>
        <p:spPr>
          <a:xfrm>
            <a:off x="2414064" y="1163278"/>
            <a:ext cx="4373348" cy="1886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6969" t="50902" r="14879" b="24558"/>
          <a:stretch/>
        </p:blipFill>
        <p:spPr>
          <a:xfrm>
            <a:off x="6313486" y="1218125"/>
            <a:ext cx="3169281" cy="1977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7238" t="25840" r="15930" b="49492"/>
          <a:stretch/>
        </p:blipFill>
        <p:spPr>
          <a:xfrm>
            <a:off x="6495053" y="3333558"/>
            <a:ext cx="3059607" cy="19880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6966" y="9457350"/>
            <a:ext cx="3629532" cy="6001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6966" y="8796238"/>
            <a:ext cx="2124371" cy="4953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69875" y="294892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tabLst>
                <a:tab pos="1435100" algn="l"/>
              </a:tabLst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ТЕХНИКО-ЭКОНОМИЧЕСКИЕ ПОКАЗАТЕЛИ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3247233" y="9750807"/>
            <a:ext cx="364666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230958"/>
              </p:ext>
            </p:extLst>
          </p:nvPr>
        </p:nvGraphicFramePr>
        <p:xfrm>
          <a:off x="444043" y="1471725"/>
          <a:ext cx="12782067" cy="2469682"/>
        </p:xfrm>
        <a:graphic>
          <a:graphicData uri="http://schemas.openxmlformats.org/drawingml/2006/table">
            <a:tbl>
              <a:tblPr/>
              <a:tblGrid>
                <a:gridCol w="4365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3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8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645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4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Существующее положение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Первая </a:t>
                      </a:r>
                      <a:b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очередь</a:t>
                      </a:r>
                      <a:endParaRPr lang="ru-RU" sz="1400" b="1" i="0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Расчетный </a:t>
                      </a: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/>
                      </a:r>
                      <a:b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срок</a:t>
                      </a:r>
                      <a:endParaRPr lang="ru-RU" sz="1400" b="1" i="0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постоянного населения с. Каменское, </a:t>
                      </a:r>
                    </a:p>
                    <a:p>
                      <a:pPr marL="180000" algn="l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 чел.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315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рабочих мест, всего,</a:t>
                      </a:r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мест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Нет данных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9885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Жилищный фонд , всего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кв.м.,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в том числе</a:t>
                      </a:r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180000" algn="l" rtl="0" fontAlgn="ctr">
                        <a:buFontTx/>
                        <a:buChar char="-"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жилищный фонд квартирного типа,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кв.м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 marL="180000" algn="l" rtl="0" fontAlgn="ctr">
                        <a:buFontTx/>
                        <a:buChar char="-"/>
                      </a:pP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1300" b="1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индивидуальное жилищное строительство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180000" algn="l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кв.м. / га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53,4</a:t>
                      </a:r>
                    </a:p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22,8</a:t>
                      </a:r>
                    </a:p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30,6</a:t>
                      </a:r>
                    </a:p>
                  </a:txBody>
                  <a:tcPr marL="9525" marR="9525" marT="108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69,3</a:t>
                      </a:r>
                    </a:p>
                    <a:p>
                      <a:pPr algn="ctr" rtl="0" fontAlgn="ctr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22,8</a:t>
                      </a:r>
                    </a:p>
                    <a:p>
                      <a:pPr algn="ctr" rtl="0" fontAlgn="ctr"/>
                      <a:endParaRPr lang="ru-RU" sz="8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46,5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69,3</a:t>
                      </a:r>
                    </a:p>
                    <a:p>
                      <a:pPr algn="ctr" rtl="0" fontAlgn="ctr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22,8</a:t>
                      </a:r>
                    </a:p>
                    <a:p>
                      <a:pPr algn="ctr" rtl="0" fontAlgn="ctr"/>
                      <a:endParaRPr lang="ru-RU" sz="8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727">
                <a:tc>
                  <a:txBody>
                    <a:bodyPr/>
                    <a:lstStyle/>
                    <a:p>
                      <a:pPr marL="180000"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Жилищный фонд, подлежащий сносу,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тыс.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742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00501" y="4261174"/>
            <a:ext cx="12253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Нормативные потребности в объектах местного значения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92653"/>
              </p:ext>
            </p:extLst>
          </p:nvPr>
        </p:nvGraphicFramePr>
        <p:xfrm>
          <a:off x="447222" y="4776645"/>
          <a:ext cx="12787536" cy="367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7728"/>
                <a:gridCol w="2345872"/>
                <a:gridCol w="2310915"/>
                <a:gridCol w="2393021"/>
              </a:tblGrid>
              <a:tr h="514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Существующее положение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Первая </a:t>
                      </a: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очередь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Расчётный </a:t>
                      </a: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35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Дошкольные образовательные организации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Общеобразовательные организации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Спортивные сооружения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плоскостные)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ru-RU" sz="1200" b="1" kern="120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тыс.кв.м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200" b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Объекты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спорта, включающих раздельно нормируемые спортивные сооружения (спортивные залы) (</a:t>
                      </a:r>
                      <a:r>
                        <a:rPr lang="ru-RU" sz="1200" b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тыс.кв.м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площади пола)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Объекты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спорта, включающих раздельно нормируемые спортивные сооружения (бассейны) (</a:t>
                      </a:r>
                      <a:r>
                        <a:rPr lang="ru-RU" sz="1200" b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кв.м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зеркала воды)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Организации дополнительного образования - Детские и юношеские спортивные школы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7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Объекты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культурно-досугового (клубного) типа (мест зрительного зала)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2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Организации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дополнительного образования 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Детские школы</a:t>
                      </a: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искусств</a:t>
                      </a: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(мест)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Кладбища </a:t>
                      </a:r>
                      <a:r>
                        <a:rPr lang="ru-RU" sz="1200" b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(га)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7425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/>
        </p:nvSpPr>
        <p:spPr>
          <a:xfrm>
            <a:off x="0" y="102508"/>
            <a:ext cx="13774738" cy="977900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269875" y="291421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ГРАНИЦЫ НАСЕЛЕННЫХ ПУНКТОВ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200151" y="7534174"/>
            <a:ext cx="10782299" cy="3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742" tIns="68871" rIns="137742" bIns="68871">
            <a:spAutoFit/>
          </a:bodyPr>
          <a:lstStyle/>
          <a:p>
            <a:pPr>
              <a:defRPr/>
            </a:pPr>
            <a:r>
              <a:rPr lang="ru-RU" sz="1600" b="1" dirty="0"/>
              <a:t>ПЕРЕЧЕНЬ ЗЕМЕЛЬНЫХ УЧАСТКОВ, ВКЛЮЧАЕМЫХ </a:t>
            </a:r>
            <a:r>
              <a:rPr lang="ru-RU" sz="1600" b="1" dirty="0" smtClean="0"/>
              <a:t>В ГРАНИЦУ НАСЕЛЕННОГО 	ПУНКТА</a:t>
            </a:r>
            <a:endParaRPr lang="ru-RU" sz="1600" dirty="0"/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38" y="1218125"/>
            <a:ext cx="6960429" cy="6419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993" y="1681122"/>
            <a:ext cx="4497312" cy="1750779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682586"/>
              </p:ext>
            </p:extLst>
          </p:nvPr>
        </p:nvGraphicFramePr>
        <p:xfrm>
          <a:off x="269875" y="7912892"/>
          <a:ext cx="12396789" cy="228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8931"/>
                <a:gridCol w="2516548"/>
                <a:gridCol w="2548780"/>
                <a:gridCol w="3490936"/>
                <a:gridCol w="1383482"/>
                <a:gridCol w="1728112"/>
              </a:tblGrid>
              <a:tr h="150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587" marR="17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Кадастровый номер земельного участка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587" marR="17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Категория земель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587" marR="17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Разрешённое использование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587" marR="17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587" marR="17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Населённый пункт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587" marR="17587" marT="0" marB="0"/>
                </a:tc>
              </a:tr>
              <a:tr h="90445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1.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50:26:0130702:2393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Для рекультивации ранее нарушенных земель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с. Каменское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</a:tr>
              <a:tr h="15074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2.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50:26:0130808:314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Земли сельскохозяйственного назначения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Для сельскохозяйственного производства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с. Каменское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</a:tr>
              <a:tr h="15074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</a:tabLs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</a:rPr>
                        <a:t>3.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50:26:0130804:977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Земли сельскохозяйственного назначения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для ведения личного подсобного хозяйства (полевой)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с. Каменское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</a:tr>
              <a:tr h="30148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</a:tabLs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</a:rPr>
                        <a:t>4.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50:26:0130804:978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Земли сельскохозяйственного назначения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для ведения личного подсобного хозяйства (полевой)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с. Каменское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</a:tr>
              <a:tr h="25904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5.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50:26:0130702:2958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Категория не установлена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для ведения личного хозяйства и индивидуальное строительство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с. Каменское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</a:tr>
              <a:tr h="15074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6.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50:26:0000000:57465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Категория не установлена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установлено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с. Каменское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 anchor="ctr"/>
                </a:tc>
              </a:tr>
              <a:tr h="150742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834" marR="6783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322597" y="9577388"/>
            <a:ext cx="3213100" cy="549275"/>
          </a:xfrm>
        </p:spPr>
        <p:txBody>
          <a:bodyPr/>
          <a:lstStyle/>
          <a:p>
            <a:pPr>
              <a:defRPr/>
            </a:pPr>
            <a:fld id="{B67E257C-531B-48AE-9B63-F7435FCF2768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7" name="Rectangle 5"/>
          <p:cNvSpPr/>
          <p:nvPr/>
        </p:nvSpPr>
        <p:spPr>
          <a:xfrm>
            <a:off x="0" y="102508"/>
            <a:ext cx="13774738" cy="887433"/>
          </a:xfrm>
          <a:prstGeom prst="rect">
            <a:avLst/>
          </a:prstGeom>
          <a:solidFill>
            <a:srgbClr val="FDAA03"/>
          </a:solidFill>
          <a:ln w="12700">
            <a:solidFill>
              <a:schemeClr val="tx1">
                <a:alpha val="50000"/>
              </a:schemeClr>
            </a:solidFill>
          </a:ln>
          <a:effectLst>
            <a:outerShdw blurRad="127000" dist="254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742" tIns="68871" rIns="137742" bIns="688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269875" y="247879"/>
            <a:ext cx="11336338" cy="657225"/>
          </a:xfrm>
          <a:prstGeom prst="rect">
            <a:avLst/>
          </a:prstGeom>
          <a:effectLst>
            <a:outerShdw blurRad="19050" dist="12700" dir="2700000" algn="ctr" rotWithShape="0">
              <a:srgbClr val="000000">
                <a:alpha val="40000"/>
              </a:srgbClr>
            </a:outerShdw>
          </a:effectLst>
        </p:spPr>
        <p:txBody>
          <a:bodyPr lIns="137742" tIns="68871" rIns="137742" bIns="68871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ЗЕМЛИ СЕЛЬСКОХОЗЯЙСТВЕННОГО НАЗНАЧЕНИЯ, В ТОМ ЧИСЛЕ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МЕЛИОРИРОВАННЫЕ ЗЕМЛИ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986313C4-12C2-4A13-849C-04EBF6AC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517" y1="84685" x2="65517" y2="84685"/>
                        <a14:foregroundMark x1="40805" y1="77928" x2="40805" y2="77928"/>
                        <a14:foregroundMark x1="64368" y1="59009" x2="64368" y2="59009"/>
                        <a14:foregroundMark x1="87931" y1="41892" x2="87931" y2="41892"/>
                        <a14:foregroundMark x1="57471" y1="32432" x2="55747" y2="32883"/>
                        <a14:foregroundMark x1="8621" y1="73874" x2="8621" y2="73874"/>
                        <a14:foregroundMark x1="18391" y1="42342" x2="17241" y2="41441"/>
                        <a14:foregroundMark x1="17816" y1="21622" x2="17816" y2="21622"/>
                        <a14:foregroundMark x1="1724" y1="36486" x2="36782" y2="1351"/>
                        <a14:foregroundMark x1="37931" y1="36937" x2="0" y2="901"/>
                        <a14:foregroundMark x1="84483" y1="5856" x2="8046" y2="71622"/>
                        <a14:foregroundMark x1="10345" y1="5405" x2="68391" y2="4505"/>
                        <a14:foregroundMark x1="10920" y1="10360" x2="75287" y2="10360"/>
                        <a14:foregroundMark x1="8621" y1="20721" x2="61494" y2="19820"/>
                        <a14:foregroundMark x1="2299" y1="5856" x2="4598" y2="44595"/>
                        <a14:foregroundMark x1="52299" y1="14414" x2="64368" y2="53153"/>
                        <a14:foregroundMark x1="78736" y1="28378" x2="78161" y2="58559"/>
                        <a14:foregroundMark x1="71839" y1="40541" x2="95402" y2="42342"/>
                        <a14:foregroundMark x1="89655" y1="38739" x2="88506" y2="53604"/>
                        <a14:foregroundMark x1="82184" y1="53604" x2="44828" y2="58559"/>
                        <a14:foregroundMark x1="52299" y1="59910" x2="96552" y2="60811"/>
                        <a14:foregroundMark x1="87931" y1="61261" x2="44828" y2="62613"/>
                        <a14:foregroundMark x1="45402" y1="62613" x2="83908" y2="66667"/>
                        <a14:foregroundMark x1="84483" y1="66216" x2="57471" y2="67568"/>
                        <a14:foregroundMark x1="19540" y1="76126" x2="52299" y2="83333"/>
                        <a14:foregroundMark x1="56322" y1="73423" x2="32184" y2="85135"/>
                        <a14:foregroundMark x1="33333" y1="31081" x2="17816" y2="31982"/>
                        <a14:foregroundMark x1="16092" y1="24775" x2="18966" y2="45495"/>
                        <a14:foregroundMark x1="18391" y1="17117" x2="27586" y2="19820"/>
                        <a14:foregroundMark x1="24713" y1="8559" x2="17241" y2="23423"/>
                        <a14:foregroundMark x1="11494" y1="7658" x2="34483" y2="18919"/>
                        <a14:foregroundMark x1="28736" y1="4054" x2="27011" y2="16216"/>
                        <a14:foregroundMark x1="11494" y1="4054" x2="6897" y2="14414"/>
                        <a14:foregroundMark x1="1149" y1="4955" x2="0" y2="13514"/>
                        <a14:foregroundMark x1="7471" y1="5856" x2="24713" y2="0"/>
                        <a14:foregroundMark x1="79310" y1="5856" x2="98276" y2="1351"/>
                        <a14:backgroundMark x1="17816" y1="95495" x2="17816" y2="95495"/>
                        <a14:backgroundMark x1="85632" y1="96847" x2="85632" y2="9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786" y="69848"/>
            <a:ext cx="900000" cy="11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537" y="8853084"/>
            <a:ext cx="136122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На территории разработки внесения изменений в генеральный план расположены земли сельскохозяйственного </a:t>
            </a:r>
            <a:r>
              <a:rPr lang="ru-RU" sz="1600" i="1" dirty="0" smtClean="0"/>
              <a:t>назначения </a:t>
            </a:r>
            <a:r>
              <a:rPr lang="ru-RU" sz="1600" i="1" dirty="0"/>
              <a:t>общей площадью </a:t>
            </a:r>
            <a:r>
              <a:rPr lang="ru-RU" sz="1600" b="1" i="1" dirty="0" smtClean="0">
                <a:solidFill>
                  <a:srgbClr val="FF0000"/>
                </a:solidFill>
              </a:rPr>
              <a:t>4,30 </a:t>
            </a:r>
            <a:r>
              <a:rPr lang="ru-RU" sz="1600" i="1" dirty="0"/>
              <a:t>га</a:t>
            </a:r>
            <a:r>
              <a:rPr lang="ru-RU" dirty="0"/>
              <a:t>.</a:t>
            </a:r>
          </a:p>
          <a:p>
            <a:r>
              <a:rPr lang="ru-RU" sz="1600" i="1" dirty="0" smtClean="0"/>
              <a:t>Площадь мелиорированных земель, расположенных в границах населённого пункта с. Каменское составляет </a:t>
            </a:r>
            <a:r>
              <a:rPr lang="ru-RU" sz="1600" b="1" i="1" dirty="0" smtClean="0">
                <a:solidFill>
                  <a:srgbClr val="FF0000"/>
                </a:solidFill>
              </a:rPr>
              <a:t>0,41</a:t>
            </a:r>
            <a:r>
              <a:rPr lang="ru-RU" sz="1600" i="1" dirty="0" smtClean="0"/>
              <a:t> га. Из них, расположенных на землях сельскохозяйственного назначения </a:t>
            </a:r>
            <a:r>
              <a:rPr lang="ru-RU" sz="1600" b="1" i="1" dirty="0" smtClean="0">
                <a:solidFill>
                  <a:srgbClr val="FF0000"/>
                </a:solidFill>
              </a:rPr>
              <a:t>0</a:t>
            </a:r>
            <a:r>
              <a:rPr lang="ru-RU" sz="1600" i="1" dirty="0" smtClean="0"/>
              <a:t> га.</a:t>
            </a:r>
            <a:endParaRPr lang="ru-RU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7" y="1097741"/>
            <a:ext cx="7589760" cy="7589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610" y="1334497"/>
            <a:ext cx="5284190" cy="42973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39715</TotalTime>
  <Words>1605</Words>
  <Application>Microsoft Office PowerPoint</Application>
  <PresentationFormat>Произвольный</PresentationFormat>
  <Paragraphs>552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 Black</vt:lpstr>
      <vt:lpstr>Times New Roman CYR</vt:lpstr>
      <vt:lpstr>Calibri</vt:lpstr>
      <vt:lpstr>Century Gothic</vt:lpstr>
      <vt:lpstr>TimesNewRomanPSMT</vt:lpstr>
      <vt:lpstr>Times New Roman</vt:lpstr>
      <vt:lpstr>SimSun</vt:lpstr>
      <vt:lpstr>Arial</vt:lpstr>
      <vt:lpstr>Malgun Gothic</vt:lpstr>
      <vt:lpstr>Тема Office</vt:lpstr>
      <vt:lpstr>Презентация PowerPoint</vt:lpstr>
      <vt:lpstr>Презентация PowerPoint</vt:lpstr>
      <vt:lpstr>Презентация PowerPoint</vt:lpstr>
      <vt:lpstr>КАРТА ЗОН С ОСОБЫМИ УСЛОВИЯМИ ИСПОЛЬЗОВАНИЯ ТЕРРИТОРИИ  В ЧАСТИ ПРИАЭРОДРОМНОЙ ТЕРРИТОРИИ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вке4ц5е24ц</dc:title>
  <dc:creator>Анисимов Александр</dc:creator>
  <cp:lastModifiedBy>Гордюхин Илья Андреевич</cp:lastModifiedBy>
  <cp:revision>2083</cp:revision>
  <cp:lastPrinted>2016-10-14T15:46:23Z</cp:lastPrinted>
  <dcterms:created xsi:type="dcterms:W3CDTF">2015-03-04T11:29:44Z</dcterms:created>
  <dcterms:modified xsi:type="dcterms:W3CDTF">2025-10-28T14:05:41Z</dcterms:modified>
</cp:coreProperties>
</file>